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4"/>
  </p:notesMasterIdLst>
  <p:sldIdLst>
    <p:sldId id="256" r:id="rId2"/>
    <p:sldId id="258" r:id="rId3"/>
    <p:sldId id="261" r:id="rId4"/>
    <p:sldId id="306" r:id="rId5"/>
    <p:sldId id="308" r:id="rId6"/>
    <p:sldId id="309" r:id="rId7"/>
    <p:sldId id="311" r:id="rId8"/>
    <p:sldId id="307" r:id="rId9"/>
    <p:sldId id="330" r:id="rId10"/>
    <p:sldId id="313" r:id="rId11"/>
    <p:sldId id="315" r:id="rId12"/>
    <p:sldId id="316" r:id="rId13"/>
    <p:sldId id="320" r:id="rId14"/>
    <p:sldId id="321" r:id="rId15"/>
    <p:sldId id="317" r:id="rId16"/>
    <p:sldId id="322" r:id="rId17"/>
    <p:sldId id="318" r:id="rId18"/>
    <p:sldId id="323" r:id="rId19"/>
    <p:sldId id="324" r:id="rId20"/>
    <p:sldId id="325" r:id="rId21"/>
    <p:sldId id="326" r:id="rId22"/>
    <p:sldId id="327" r:id="rId23"/>
    <p:sldId id="319" r:id="rId24"/>
    <p:sldId id="328" r:id="rId25"/>
    <p:sldId id="329" r:id="rId26"/>
    <p:sldId id="305" r:id="rId27"/>
    <p:sldId id="331" r:id="rId28"/>
    <p:sldId id="332" r:id="rId29"/>
    <p:sldId id="314" r:id="rId30"/>
    <p:sldId id="310" r:id="rId31"/>
    <p:sldId id="274" r:id="rId32"/>
    <p:sldId id="312" r:id="rId33"/>
  </p:sldIdLst>
  <p:sldSz cx="9144000" cy="5143500" type="screen16x9"/>
  <p:notesSz cx="6858000" cy="9144000"/>
  <p:embeddedFontLst>
    <p:embeddedFont>
      <p:font typeface="Montserrat ExtraBold" panose="020B0604020202020204" charset="0"/>
      <p:bold r:id="rId35"/>
      <p:boldItalic r:id="rId36"/>
    </p:embeddedFont>
    <p:embeddedFont>
      <p:font typeface="Montserrat" panose="020B0604020202020204" charset="0"/>
      <p:regular r:id="rId37"/>
      <p:bold r:id="rId38"/>
      <p:italic r:id="rId39"/>
      <p:boldItalic r:id="rId40"/>
    </p:embeddedFont>
    <p:embeddedFont>
      <p:font typeface="Montserrat ExtraLigh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31DCF-23CA-469F-81A2-84113D3A693F}">
  <a:tblStyle styleId="{DF131DCF-23CA-469F-81A2-84113D3A69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6" autoAdjust="0"/>
    <p:restoredTop sz="82868" autoAdjust="0"/>
  </p:normalViewPr>
  <p:slideViewPr>
    <p:cSldViewPr snapToGrid="0">
      <p:cViewPr varScale="1">
        <p:scale>
          <a:sx n="95" d="100"/>
          <a:sy n="95" d="100"/>
        </p:scale>
        <p:origin x="109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82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vi-VN" sz="1100" b="0" i="0" u="none" strike="noStrike" cap="none" smtClean="0">
                <a:solidFill>
                  <a:srgbClr val="000000"/>
                </a:solidFill>
                <a:effectLst/>
                <a:latin typeface="Arial"/>
                <a:ea typeface="Arial"/>
                <a:cs typeface="Arial"/>
                <a:sym typeface="Arial"/>
              </a:rPr>
              <a:t>Ưu điểm của Apache Tomcat:</a:t>
            </a:r>
          </a:p>
          <a:p>
            <a:pPr fontAlgn="base"/>
            <a:r>
              <a:rPr lang="vi-VN" sz="1100" b="0" i="0" u="none" strike="noStrike" cap="none" smtClean="0">
                <a:solidFill>
                  <a:srgbClr val="000000"/>
                </a:solidFill>
                <a:effectLst/>
                <a:latin typeface="Arial"/>
                <a:ea typeface="Arial"/>
                <a:cs typeface="Arial"/>
                <a:sym typeface="Arial"/>
              </a:rPr>
              <a:t>1. Miễn phí: Apache Tomcat là một phần mềm miễn phí và mã nguồn mở.</a:t>
            </a:r>
          </a:p>
          <a:p>
            <a:pPr fontAlgn="base"/>
            <a:r>
              <a:rPr lang="vi-VN" sz="1100" b="0" i="0" u="none" strike="noStrike" cap="none" smtClean="0">
                <a:solidFill>
                  <a:srgbClr val="000000"/>
                </a:solidFill>
                <a:effectLst/>
                <a:latin typeface="Arial"/>
                <a:ea typeface="Arial"/>
                <a:cs typeface="Arial"/>
                <a:sym typeface="Arial"/>
              </a:rPr>
              <a:t>2. Dễ dàng cài đặt và triển khai: Apache Tomcat là một máy chủ web độc lập, do đó rất dễ dàng cài đặt và triển khai.</a:t>
            </a:r>
          </a:p>
          <a:p>
            <a:pPr fontAlgn="base"/>
            <a:r>
              <a:rPr lang="vi-VN" sz="1100" b="0" i="0" u="none" strike="noStrike" cap="none" smtClean="0">
                <a:solidFill>
                  <a:srgbClr val="000000"/>
                </a:solidFill>
                <a:effectLst/>
                <a:latin typeface="Arial"/>
                <a:ea typeface="Arial"/>
                <a:cs typeface="Arial"/>
                <a:sym typeface="Arial"/>
              </a:rPr>
              <a:t>3. Linh hoạt: Apache Tomcat có khả năng hoạt động với các ứng dụng Java Servlet và JSP.</a:t>
            </a:r>
          </a:p>
          <a:p>
            <a:pPr fontAlgn="base"/>
            <a:r>
              <a:rPr lang="vi-VN" sz="1100" b="0" i="0" u="none" strike="noStrike" cap="none" smtClean="0">
                <a:solidFill>
                  <a:srgbClr val="000000"/>
                </a:solidFill>
                <a:effectLst/>
                <a:latin typeface="Arial"/>
                <a:ea typeface="Arial"/>
                <a:cs typeface="Arial"/>
                <a:sym typeface="Arial"/>
              </a:rPr>
              <a:t>4. Tiết kiệm tài nguyên: Apache Tomcat có khả năng hoạt động trên các máy chủ với tài nguyên thấp.</a:t>
            </a:r>
          </a:p>
          <a:p>
            <a:pPr fontAlgn="base"/>
            <a:r>
              <a:rPr lang="vi-VN" sz="1100" b="0" i="0" u="none" strike="noStrike" cap="none" smtClean="0">
                <a:solidFill>
                  <a:srgbClr val="000000"/>
                </a:solidFill>
                <a:effectLst/>
                <a:latin typeface="Arial"/>
                <a:ea typeface="Arial"/>
                <a:cs typeface="Arial"/>
                <a:sym typeface="Arial"/>
              </a:rPr>
              <a:t>5. Được cộng đồng hỗ trợ: Apache Tomcat được hỗ trợ bởi cộng đồng người dùng lớn và có nhiều tài liệu hướng dẫn.</a:t>
            </a:r>
          </a:p>
          <a:p>
            <a:pPr fontAlgn="base"/>
            <a:r>
              <a:rPr lang="vi-VN" sz="1100" b="0" i="0" u="none" strike="noStrike" cap="none" smtClean="0">
                <a:solidFill>
                  <a:srgbClr val="000000"/>
                </a:solidFill>
                <a:effectLst/>
                <a:latin typeface="Arial"/>
                <a:ea typeface="Arial"/>
                <a:cs typeface="Arial"/>
                <a:sym typeface="Arial"/>
              </a:rPr>
              <a:t>Nhược điểm của Apache Tomcat:</a:t>
            </a:r>
          </a:p>
          <a:p>
            <a:pPr fontAlgn="base"/>
            <a:r>
              <a:rPr lang="vi-VN" sz="1100" b="0" i="0" u="none" strike="noStrike" cap="none" smtClean="0">
                <a:solidFill>
                  <a:srgbClr val="000000"/>
                </a:solidFill>
                <a:effectLst/>
                <a:latin typeface="Arial"/>
                <a:ea typeface="Arial"/>
                <a:cs typeface="Arial"/>
                <a:sym typeface="Arial"/>
              </a:rPr>
              <a:t>1. Yêu cầu kiến thức kỹ thuật: Apache Tomcat yêu cầu người dùng có kiến thức kỹ thuật để cài đặt và vận hành.</a:t>
            </a:r>
          </a:p>
          <a:p>
            <a:pPr fontAlgn="base"/>
            <a:r>
              <a:rPr lang="vi-VN" sz="1100" b="0" i="0" u="none" strike="noStrike" cap="none" smtClean="0">
                <a:solidFill>
                  <a:srgbClr val="000000"/>
                </a:solidFill>
                <a:effectLst/>
                <a:latin typeface="Arial"/>
                <a:ea typeface="Arial"/>
                <a:cs typeface="Arial"/>
                <a:sym typeface="Arial"/>
              </a:rPr>
              <a:t>2. Khó khăn trong việc quản lý ứng dụng: Apache Tomcat không có nhiều tính năng quản lý cho các ứng dụng.</a:t>
            </a:r>
          </a:p>
          <a:p>
            <a:r>
              <a:rPr lang="vi-VN" sz="1100" b="0" i="0" u="none" strike="noStrike" cap="none" smtClean="0">
                <a:solidFill>
                  <a:srgbClr val="000000"/>
                </a:solidFill>
                <a:effectLst/>
                <a:latin typeface="Arial"/>
                <a:ea typeface="Arial"/>
                <a:cs typeface="Arial"/>
                <a:sym typeface="Arial"/>
              </a:rPr>
              <a:t>3. Khó khăn trong việc xử lý các vấn đề bảo mật: Apache Tomcat không có nhiều tính năng bảo mật mặc định, vì vậy việc xử lý các vấn đề bảo mật có thể là khó khăn.</a:t>
            </a:r>
            <a:endParaRPr/>
          </a:p>
        </p:txBody>
      </p:sp>
    </p:spTree>
    <p:extLst>
      <p:ext uri="{BB962C8B-B14F-4D97-AF65-F5344CB8AC3E}">
        <p14:creationId xmlns:p14="http://schemas.microsoft.com/office/powerpoint/2010/main" val="255665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09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35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09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vi-VN" sz="1100" b="0" i="0" u="none" strike="noStrike" cap="none" smtClean="0">
                <a:solidFill>
                  <a:srgbClr val="000000"/>
                </a:solidFill>
                <a:effectLst/>
                <a:latin typeface="Arial"/>
                <a:ea typeface="Arial"/>
                <a:cs typeface="Arial"/>
                <a:sym typeface="Arial"/>
              </a:rPr>
              <a:t>1. Đóng gói web application: Ta cần tạo file WAR (Web Application Archive) bằng cách đóng gói tất cả các tài nguyên (file HTML, CSS, JavaScript, JSP, Servlet, thư viện, hình ảnh, font chữ, ...) vào trong thư mục WEB-INF và nén thư mục này thành file WAR.</a:t>
            </a:r>
          </a:p>
          <a:p>
            <a:pPr fontAlgn="base"/>
            <a:r>
              <a:rPr lang="vi-VN" sz="1100" b="0" i="0" u="none" strike="noStrike" cap="none" smtClean="0">
                <a:solidFill>
                  <a:srgbClr val="000000"/>
                </a:solidFill>
                <a:effectLst/>
                <a:latin typeface="Arial"/>
                <a:ea typeface="Arial"/>
                <a:cs typeface="Arial"/>
                <a:sym typeface="Arial"/>
              </a:rPr>
              <a:t>2. Triển khai web application trên Tomcat server: Ta cần cài đặt Tomcat server và sao chép file WAR vào thư mục webapps của Tomcat. Sau đó, ta khởi động Tomcat và truy cập vào địa chỉ http://localhost:8080/ten-web-app để kiểm tra xem web application có hoạt động đúng không.</a:t>
            </a:r>
          </a:p>
          <a:p>
            <a:pPr fontAlgn="base"/>
            <a:r>
              <a:rPr lang="vi-VN" sz="1100" b="0" i="0" u="none" strike="noStrike" cap="none" smtClean="0">
                <a:solidFill>
                  <a:srgbClr val="000000"/>
                </a:solidFill>
                <a:effectLst/>
                <a:latin typeface="Arial"/>
                <a:ea typeface="Arial"/>
                <a:cs typeface="Arial"/>
                <a:sym typeface="Arial"/>
              </a:rPr>
              <a:t>3. Cấu hình file web.xml: Đây là file cấu hình cho web application, cho phép ta thiết lập các Servlet, Filter, Listener, các tham số cho ứng dụng, ...</a:t>
            </a:r>
          </a:p>
          <a:p>
            <a:pPr fontAlgn="base"/>
            <a:r>
              <a:rPr lang="vi-VN" sz="1100" b="0" i="0" u="none" strike="noStrike" cap="none" smtClean="0">
                <a:solidFill>
                  <a:srgbClr val="000000"/>
                </a:solidFill>
                <a:effectLst/>
                <a:latin typeface="Arial"/>
                <a:ea typeface="Arial"/>
                <a:cs typeface="Arial"/>
                <a:sym typeface="Arial"/>
              </a:rPr>
              <a:t>4. Sử dụng JNDI và database: Ta có thể cấu hình kết nối tới database thông qua JNDI (Java Naming and Directory Interface) để tránh lộ thông tin cấu hình kết nối tới client. Ta cần tạo file context.xml trong thư mục META-INF và cấu hình kết nối tới database trong file này.</a:t>
            </a:r>
          </a:p>
          <a:p>
            <a:pPr fontAlgn="base"/>
            <a:r>
              <a:rPr lang="vi-VN" sz="1100" b="0" i="0" u="none" strike="noStrike" cap="none" smtClean="0">
                <a:solidFill>
                  <a:srgbClr val="000000"/>
                </a:solidFill>
                <a:effectLst/>
                <a:latin typeface="Arial"/>
                <a:ea typeface="Arial"/>
                <a:cs typeface="Arial"/>
                <a:sym typeface="Arial"/>
              </a:rPr>
              <a:t>5. Quản lý session và cookie: Session được sử dụng để lưu trữ thông tin giữa các request và response, giúp ứng dụng giữ được trạng thái của người dùng. Cookie là một cách để lưu trữ thông tin trên máy khách và được sử dụng để lưu trữ thông tin như đăng nhập, ngôn ngữ, ...</a:t>
            </a:r>
          </a:p>
          <a:p>
            <a:r>
              <a:rPr lang="vi-VN" sz="1100" b="0" i="0" u="none" strike="noStrike" cap="none" smtClean="0">
                <a:solidFill>
                  <a:srgbClr val="000000"/>
                </a:solidFill>
                <a:effectLst/>
                <a:latin typeface="Arial"/>
                <a:ea typeface="Arial"/>
                <a:cs typeface="Arial"/>
                <a:sym typeface="Arial"/>
              </a:rPr>
              <a:t>6. Bảo mật web application: Ta cần phải bảo vệ web application khỏi các cuộc tấn công từ bên ngoài. Các kỹ thuật bảo mật như mã hóa SSL (Secure Sockets Layer), mã hóa cookie, tạo mật khẩu an toàn, sử dụng các framework bảo mật như Spring Security, ... cần được áp dụng để đảm bảo an toàn cho ứng dụng.</a:t>
            </a:r>
            <a:endParaRPr lang="en-US"/>
          </a:p>
        </p:txBody>
      </p:sp>
    </p:spTree>
    <p:extLst>
      <p:ext uri="{BB962C8B-B14F-4D97-AF65-F5344CB8AC3E}">
        <p14:creationId xmlns:p14="http://schemas.microsoft.com/office/powerpoint/2010/main" val="308107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7" r:id="rId5"/>
    <p:sldLayoutId id="2147483658" r:id="rId6"/>
    <p:sldLayoutId id="2147483660"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tomcat.apache.org/"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44199" y="1950100"/>
            <a:ext cx="4990673"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mtClean="0"/>
              <a:t>LẬP TRÌNH JAVA NÂNG CAO – CTK44</a:t>
            </a:r>
            <a:endParaRPr/>
          </a:p>
        </p:txBody>
      </p:sp>
      <p:sp>
        <p:nvSpPr>
          <p:cNvPr id="163" name="Google Shape;163;p38"/>
          <p:cNvSpPr txBox="1">
            <a:spLocks noGrp="1"/>
          </p:cNvSpPr>
          <p:nvPr>
            <p:ph type="subTitle" idx="1"/>
          </p:nvPr>
        </p:nvSpPr>
        <p:spPr>
          <a:xfrm>
            <a:off x="2044200" y="3704649"/>
            <a:ext cx="5055600" cy="5803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GVHD: Thầy Đoàn Minh Khuê</a:t>
            </a:r>
          </a:p>
          <a:p>
            <a:pPr marL="0" lvl="0" indent="0" algn="ctr" rtl="0">
              <a:spcBef>
                <a:spcPts val="0"/>
              </a:spcBef>
              <a:spcAft>
                <a:spcPts val="0"/>
              </a:spcAft>
              <a:buNone/>
            </a:pPr>
            <a:r>
              <a:rPr lang="en" smtClean="0"/>
              <a:t>Sinh viên thực hiện: Hoàng Nghĩa Minh Bảo</a:t>
            </a:r>
          </a:p>
          <a:p>
            <a:pPr marL="0" lvl="0" indent="0" algn="ctr" rtl="0">
              <a:spcBef>
                <a:spcPts val="0"/>
              </a:spcBef>
              <a:spcAft>
                <a:spcPts val="0"/>
              </a:spcAft>
              <a:buNone/>
            </a:pPr>
            <a:r>
              <a:rPr lang="en" smtClean="0"/>
              <a:t>30/05/2023</a:t>
            </a:r>
            <a:endParaRPr/>
          </a:p>
        </p:txBody>
      </p:sp>
      <p:sp>
        <p:nvSpPr>
          <p:cNvPr id="164" name="Google Shape;164;p38"/>
          <p:cNvSpPr txBox="1">
            <a:spLocks noGrp="1"/>
          </p:cNvSpPr>
          <p:nvPr>
            <p:ph type="ctrTitle"/>
          </p:nvPr>
        </p:nvSpPr>
        <p:spPr>
          <a:xfrm>
            <a:off x="901051" y="2940563"/>
            <a:ext cx="7181711" cy="479364"/>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en" sz="2200" b="0" smtClean="0">
                <a:latin typeface="Montserrat ExtraLight"/>
                <a:ea typeface="Montserrat ExtraLight"/>
                <a:cs typeface="Montserrat ExtraLight"/>
                <a:sym typeface="Montserrat ExtraLight"/>
              </a:rPr>
              <a:t>ĐỀ TÀI: </a:t>
            </a:r>
            <a:r>
              <a:rPr lang="en-US" sz="2200" b="0">
                <a:latin typeface="Montserrat ExtraLight"/>
                <a:ea typeface="Montserrat ExtraLight"/>
                <a:cs typeface="Montserrat ExtraLight"/>
                <a:sym typeface="Montserrat ExtraLight"/>
              </a:rPr>
              <a:t>Đóng gói và triển khai Website trên Tomcat Server</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75324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NỘI DUNG CHÍNH</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02</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03488538"/>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 CHÍNH</a:t>
            </a:r>
            <a:endParaRPr lang="en-US"/>
          </a:p>
        </p:txBody>
      </p:sp>
      <p:sp>
        <p:nvSpPr>
          <p:cNvPr id="3" name="Text Placeholder 2"/>
          <p:cNvSpPr>
            <a:spLocks noGrp="1"/>
          </p:cNvSpPr>
          <p:nvPr>
            <p:ph type="body" idx="1"/>
          </p:nvPr>
        </p:nvSpPr>
        <p:spPr/>
        <p:txBody>
          <a:bodyPr/>
          <a:lstStyle/>
          <a:p>
            <a:pPr fontAlgn="base"/>
            <a:r>
              <a:rPr lang="vi-VN" smtClean="0"/>
              <a:t>Tomcat Server</a:t>
            </a:r>
            <a:endParaRPr lang="en-US" smtClean="0"/>
          </a:p>
          <a:p>
            <a:pPr fontAlgn="base"/>
            <a:r>
              <a:rPr lang="vi-VN" smtClean="0"/>
              <a:t>Đóng </a:t>
            </a:r>
            <a:r>
              <a:rPr lang="vi-VN"/>
              <a:t>gói Website thành file </a:t>
            </a:r>
            <a:r>
              <a:rPr lang="vi-VN" smtClean="0"/>
              <a:t>WAR</a:t>
            </a:r>
            <a:endParaRPr lang="en-US" smtClean="0"/>
          </a:p>
          <a:p>
            <a:pPr fontAlgn="base"/>
            <a:r>
              <a:rPr lang="vi-VN" smtClean="0"/>
              <a:t>Triển </a:t>
            </a:r>
            <a:r>
              <a:rPr lang="vi-VN"/>
              <a:t>khai Website trên Tomcat </a:t>
            </a:r>
            <a:r>
              <a:rPr lang="vi-VN" smtClean="0"/>
              <a:t>Server</a:t>
            </a:r>
            <a:endParaRPr lang="vi-VN"/>
          </a:p>
          <a:p>
            <a:r>
              <a:rPr lang="vi-VN" smtClean="0"/>
              <a:t>Quản </a:t>
            </a:r>
            <a:r>
              <a:rPr lang="vi-VN"/>
              <a:t>lý ứng dụng trên Tomcat </a:t>
            </a:r>
            <a:r>
              <a:rPr lang="vi-VN" smtClean="0"/>
              <a:t>Server</a:t>
            </a:r>
            <a:endParaRPr lang="en-US"/>
          </a:p>
        </p:txBody>
      </p:sp>
    </p:spTree>
    <p:extLst>
      <p:ext uri="{BB962C8B-B14F-4D97-AF65-F5344CB8AC3E}">
        <p14:creationId xmlns:p14="http://schemas.microsoft.com/office/powerpoint/2010/main" val="23770960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heel(1)">
                                      <p:cBhvr>
                                        <p:cTn id="18" dur="2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heel(1)">
                                      <p:cBhvr>
                                        <p:cTn id="23" dur="2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heel(1)">
                                      <p:cBhvr>
                                        <p:cTn id="28"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TOMCAT SERVER</a:t>
            </a:r>
            <a:endParaRPr lang="en-US"/>
          </a:p>
        </p:txBody>
      </p:sp>
      <p:sp>
        <p:nvSpPr>
          <p:cNvPr id="3" name="Text Placeholder 2"/>
          <p:cNvSpPr>
            <a:spLocks noGrp="1"/>
          </p:cNvSpPr>
          <p:nvPr>
            <p:ph type="body" idx="1"/>
          </p:nvPr>
        </p:nvSpPr>
        <p:spPr/>
        <p:txBody>
          <a:bodyPr/>
          <a:lstStyle/>
          <a:p>
            <a:pPr fontAlgn="base"/>
            <a:r>
              <a:rPr lang="vi-VN"/>
              <a:t>Tomcat là một máy chủ web Java được phát triển bởi Apache Software Foundation. Đó là một trong những máy chủ web phổ biến nhất để chạy các ứng dụng web Java</a:t>
            </a:r>
            <a:r>
              <a:rPr lang="vi-VN" smtClean="0"/>
              <a:t>.</a:t>
            </a:r>
            <a:endParaRPr lang="en-US" smtClean="0"/>
          </a:p>
          <a:p>
            <a:pPr fontAlgn="base"/>
            <a:r>
              <a:rPr lang="en-US" smtClean="0"/>
              <a:t>Cách cài đặt Tomcat Server gồm có 4 cách và cấu hình Tomcat Server gồm có 5 cách</a:t>
            </a:r>
          </a:p>
          <a:p>
            <a:pPr fontAlgn="base"/>
            <a:endParaRPr lang="en-US"/>
          </a:p>
        </p:txBody>
      </p:sp>
    </p:spTree>
    <p:extLst>
      <p:ext uri="{BB962C8B-B14F-4D97-AF65-F5344CB8AC3E}">
        <p14:creationId xmlns:p14="http://schemas.microsoft.com/office/powerpoint/2010/main" val="283146653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CÀI ĐẶT TOMCAT SERVER</a:t>
            </a:r>
            <a:endParaRPr lang="en-US"/>
          </a:p>
        </p:txBody>
      </p:sp>
      <p:sp>
        <p:nvSpPr>
          <p:cNvPr id="3" name="Text Placeholder 2"/>
          <p:cNvSpPr>
            <a:spLocks noGrp="1"/>
          </p:cNvSpPr>
          <p:nvPr>
            <p:ph type="body" idx="1"/>
          </p:nvPr>
        </p:nvSpPr>
        <p:spPr>
          <a:xfrm>
            <a:off x="938500" y="1450475"/>
            <a:ext cx="4946400" cy="2760900"/>
          </a:xfrm>
        </p:spPr>
        <p:txBody>
          <a:bodyPr/>
          <a:lstStyle/>
          <a:p>
            <a:pPr fontAlgn="base"/>
            <a:r>
              <a:rPr lang="vi-VN"/>
              <a:t>Bước 1: Tải xuống Tomcat từ trang chủ của Apache.</a:t>
            </a:r>
          </a:p>
          <a:p>
            <a:pPr fontAlgn="base"/>
            <a:r>
              <a:rPr lang="vi-VN"/>
              <a:t>Bước 2: Giải nén tệp zip vào thư mục của bạn và đặt đường dẫn trong biến môi trường "CATALINA_HOME".</a:t>
            </a:r>
          </a:p>
          <a:p>
            <a:pPr fontAlgn="base"/>
            <a:r>
              <a:rPr lang="vi-VN"/>
              <a:t>Bước 3: Mở cửa sổ dòng lệnh hoặc terminal và chạy tệp "startup.bat" (Windows) hoặc "startup.sh" (Linux) trong thư mục "bin" của Tomcat.</a:t>
            </a:r>
          </a:p>
          <a:p>
            <a:r>
              <a:rPr lang="vi-VN"/>
              <a:t>Bước 4: Kiểm tra xem Tomcat đã được khởi động thành công hay không bằng cách truy cập địa chỉ "http://localhost:8080/" trên trình duyệt web của bạn. Nếu bạn thấy trang chào mừng Tomcat, điều đó có nghĩa là Tomcat đã được cài đặt và chạy thành công.</a:t>
            </a:r>
            <a:endParaRPr lang="en-US"/>
          </a:p>
        </p:txBody>
      </p:sp>
    </p:spTree>
    <p:extLst>
      <p:ext uri="{BB962C8B-B14F-4D97-AF65-F5344CB8AC3E}">
        <p14:creationId xmlns:p14="http://schemas.microsoft.com/office/powerpoint/2010/main" val="1453032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heel(1)">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CẤU HÌNH TOMCAT SERVER</a:t>
            </a:r>
            <a:endParaRPr lang="en-US"/>
          </a:p>
        </p:txBody>
      </p:sp>
      <p:sp>
        <p:nvSpPr>
          <p:cNvPr id="3" name="Text Placeholder 2"/>
          <p:cNvSpPr>
            <a:spLocks noGrp="1"/>
          </p:cNvSpPr>
          <p:nvPr>
            <p:ph type="body" idx="1"/>
          </p:nvPr>
        </p:nvSpPr>
        <p:spPr/>
        <p:txBody>
          <a:bodyPr/>
          <a:lstStyle/>
          <a:p>
            <a:pPr fontAlgn="base"/>
            <a:r>
              <a:rPr lang="vi-VN"/>
              <a:t>Bước 1: Để cấu hình Tomcat Server, bạn cần truy cập vào tệp "server.xml" trong thư mục "conf" của Tomcat.</a:t>
            </a:r>
          </a:p>
          <a:p>
            <a:pPr fontAlgn="base"/>
            <a:r>
              <a:rPr lang="vi-VN"/>
              <a:t>Bước 2: Cấu hình các giá trị cơ bản như cổng và tên máy chủ.</a:t>
            </a:r>
          </a:p>
          <a:p>
            <a:pPr fontAlgn="base"/>
            <a:r>
              <a:rPr lang="vi-VN"/>
              <a:t>Bước 3: Cấu hình các nguồn dữ liệu, bao gồm xác thực và quản lý người dùng.</a:t>
            </a:r>
          </a:p>
          <a:p>
            <a:pPr fontAlgn="base"/>
            <a:r>
              <a:rPr lang="vi-VN"/>
              <a:t>Bước 4: Cấu hình các ứng dụng web, bao gồm đường dẫn và các thiết lập khác.</a:t>
            </a:r>
          </a:p>
          <a:p>
            <a:r>
              <a:rPr lang="vi-VN"/>
              <a:t>Bước 5: Lưu tệp "server.xml" và khởi động lại Tomcat Server để các thay đổi cấu hình có hiệu lực.</a:t>
            </a:r>
            <a:endParaRPr lang="en-US"/>
          </a:p>
        </p:txBody>
      </p:sp>
    </p:spTree>
    <p:extLst>
      <p:ext uri="{BB962C8B-B14F-4D97-AF65-F5344CB8AC3E}">
        <p14:creationId xmlns:p14="http://schemas.microsoft.com/office/powerpoint/2010/main" val="6481837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ĐÓNG GÓI WEBSITE THÀNH FILE WAR</a:t>
            </a:r>
            <a:endParaRPr lang="en-US"/>
          </a:p>
        </p:txBody>
      </p:sp>
      <p:sp>
        <p:nvSpPr>
          <p:cNvPr id="3" name="Text Placeholder 2"/>
          <p:cNvSpPr>
            <a:spLocks noGrp="1"/>
          </p:cNvSpPr>
          <p:nvPr>
            <p:ph type="body" idx="1"/>
          </p:nvPr>
        </p:nvSpPr>
        <p:spPr>
          <a:xfrm>
            <a:off x="938500" y="1659275"/>
            <a:ext cx="6405500" cy="2760900"/>
          </a:xfrm>
        </p:spPr>
        <p:txBody>
          <a:bodyPr/>
          <a:lstStyle/>
          <a:p>
            <a:pPr fontAlgn="base"/>
            <a:r>
              <a:rPr lang="vi-VN" smtClean="0"/>
              <a:t>Xác </a:t>
            </a:r>
            <a:r>
              <a:rPr lang="vi-VN"/>
              <a:t>định các tài nguyên và mã nguồn của ứng dụng web cần được đóng gói. Bạn có thể sử dụng một IDE như Eclipse, IntelliJ hoặc NetBeans để tạo và quản lý ứng dụng web của mình.</a:t>
            </a:r>
          </a:p>
          <a:p>
            <a:pPr fontAlgn="base"/>
            <a:r>
              <a:rPr lang="vi-VN" smtClean="0"/>
              <a:t>Tạo </a:t>
            </a:r>
            <a:r>
              <a:rPr lang="vi-VN"/>
              <a:t>một file WAR mới trong IDE bằng cách chọn File &gt; New &gt; Project, chọn loại dự án "Web Application" và nhập thông tin cần thiết như tên dự án, đường dẫn, mô tả, v.v.</a:t>
            </a:r>
          </a:p>
          <a:p>
            <a:pPr fontAlgn="base"/>
            <a:r>
              <a:rPr lang="vi-VN" smtClean="0"/>
              <a:t>Thêm </a:t>
            </a:r>
            <a:r>
              <a:rPr lang="vi-VN"/>
              <a:t>các tài nguyên và mã nguồn của ứng dụng web vào dự án mới.</a:t>
            </a:r>
          </a:p>
          <a:p>
            <a:pPr fontAlgn="base"/>
            <a:r>
              <a:rPr lang="vi-VN" smtClean="0"/>
              <a:t>Cấu </a:t>
            </a:r>
            <a:r>
              <a:rPr lang="vi-VN"/>
              <a:t>hình file web.xml để định cấu hình ứng dụng web, bao gồm các servlet, filter, listener, mô tả và các thông tin khác. File web.xml thường được đặt trong thư mục WEB-INF của ứng dụng web</a:t>
            </a:r>
            <a:r>
              <a:rPr lang="vi-VN" smtClean="0"/>
              <a:t>.</a:t>
            </a:r>
            <a:endParaRPr lang="en-US"/>
          </a:p>
        </p:txBody>
      </p:sp>
    </p:spTree>
    <p:extLst>
      <p:ext uri="{BB962C8B-B14F-4D97-AF65-F5344CB8AC3E}">
        <p14:creationId xmlns:p14="http://schemas.microsoft.com/office/powerpoint/2010/main" val="31042232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ĐÓNG GÓI WEBSITE THÀNH FILE WAR</a:t>
            </a:r>
            <a:endParaRPr lang="en-US"/>
          </a:p>
        </p:txBody>
      </p:sp>
      <p:sp>
        <p:nvSpPr>
          <p:cNvPr id="3" name="Text Placeholder 2"/>
          <p:cNvSpPr>
            <a:spLocks noGrp="1"/>
          </p:cNvSpPr>
          <p:nvPr>
            <p:ph type="body" idx="1"/>
          </p:nvPr>
        </p:nvSpPr>
        <p:spPr>
          <a:xfrm>
            <a:off x="938500" y="1659275"/>
            <a:ext cx="6225500" cy="2760900"/>
          </a:xfrm>
        </p:spPr>
        <p:txBody>
          <a:bodyPr/>
          <a:lstStyle/>
          <a:p>
            <a:pPr fontAlgn="base"/>
            <a:r>
              <a:rPr lang="vi-VN" smtClean="0"/>
              <a:t>Cấu </a:t>
            </a:r>
            <a:r>
              <a:rPr lang="vi-VN"/>
              <a:t>hình các thư viện phụ thuộc (dependencies) cho ứng dụng web bằng cách thêm các file .jar vào thư mục lib của ứng dụng web. Bạn cũng có thể sử dụng Maven hoặc Gradle để quản lý các phụ thuộc.</a:t>
            </a:r>
          </a:p>
          <a:p>
            <a:pPr fontAlgn="base"/>
            <a:r>
              <a:rPr lang="vi-VN" smtClean="0"/>
              <a:t>Sử </a:t>
            </a:r>
            <a:r>
              <a:rPr lang="vi-VN"/>
              <a:t>dụng công cụ đóng gói (packaging tool) như Apache Ant hoặc Maven để đóng gói ứng dụng web thành file WAR. Trong Maven, bạn có thể sử dụng Plugin maven-war-plugin để đóng gói ứng dụng web. Plugin này cung cấp các tùy chọn cấu hình để tùy chỉnh quá trình đóng gói, bao gồm tên file WAR, đường dẫn, các tài nguyên cần được đóng gói, v.v.</a:t>
            </a:r>
          </a:p>
          <a:p>
            <a:r>
              <a:rPr lang="vi-VN" smtClean="0"/>
              <a:t>Sau </a:t>
            </a:r>
            <a:r>
              <a:rPr lang="vi-VN"/>
              <a:t>khi đóng gói hoàn tất, bạn có thể sử dụng file WAR để triển khai ứng dụng web trên một máy chủ web như Apache Tomcat, Jetty, v.v.</a:t>
            </a:r>
            <a:endParaRPr lang="en-US"/>
          </a:p>
        </p:txBody>
      </p:sp>
    </p:spTree>
    <p:extLst>
      <p:ext uri="{BB962C8B-B14F-4D97-AF65-F5344CB8AC3E}">
        <p14:creationId xmlns:p14="http://schemas.microsoft.com/office/powerpoint/2010/main" val="191151428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TRIỂN KHAI TRÊN TOMCAT SERVER</a:t>
            </a:r>
            <a:endParaRPr lang="en-US"/>
          </a:p>
        </p:txBody>
      </p:sp>
      <p:sp>
        <p:nvSpPr>
          <p:cNvPr id="3" name="Text Placeholder 2"/>
          <p:cNvSpPr>
            <a:spLocks noGrp="1"/>
          </p:cNvSpPr>
          <p:nvPr>
            <p:ph type="body" idx="1"/>
          </p:nvPr>
        </p:nvSpPr>
        <p:spPr/>
        <p:txBody>
          <a:bodyPr/>
          <a:lstStyle/>
          <a:p>
            <a:pPr fontAlgn="base"/>
            <a:r>
              <a:rPr lang="en-US"/>
              <a:t>Triển khai bằng giao diện web của Tomcat </a:t>
            </a:r>
            <a:r>
              <a:rPr lang="en-US" smtClean="0"/>
              <a:t>Manager</a:t>
            </a:r>
          </a:p>
          <a:p>
            <a:pPr fontAlgn="base"/>
            <a:r>
              <a:rPr lang="vi-VN"/>
              <a:t>Triển khai bằng cách đặt file WAR vào thư mục webapps của </a:t>
            </a:r>
            <a:r>
              <a:rPr lang="vi-VN" smtClean="0"/>
              <a:t>Tomcat</a:t>
            </a:r>
            <a:endParaRPr lang="en-US" smtClean="0"/>
          </a:p>
          <a:p>
            <a:pPr fontAlgn="base"/>
            <a:r>
              <a:rPr lang="en-US"/>
              <a:t>Triển khai bằng cách sử dụng Maven </a:t>
            </a:r>
            <a:r>
              <a:rPr lang="en-US" smtClean="0"/>
              <a:t>plugin</a:t>
            </a:r>
          </a:p>
          <a:p>
            <a:pPr fontAlgn="base"/>
            <a:r>
              <a:rPr lang="vi-VN"/>
              <a:t>Tùy vào mục đích sử dụng và yêu cầu của từng dự án, bạn có thể sử dụng cách triển khai phức tạp hơn như sử dụng Docker hoặc Kubernetes để triển khai ứng dụng trên môi trường sản phẩm.</a:t>
            </a:r>
            <a:endParaRPr lang="en-US"/>
          </a:p>
        </p:txBody>
      </p:sp>
    </p:spTree>
    <p:extLst>
      <p:ext uri="{BB962C8B-B14F-4D97-AF65-F5344CB8AC3E}">
        <p14:creationId xmlns:p14="http://schemas.microsoft.com/office/powerpoint/2010/main" val="39610374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5073500" cy="941400"/>
          </a:xfrm>
        </p:spPr>
        <p:txBody>
          <a:bodyPr/>
          <a:lstStyle/>
          <a:p>
            <a:r>
              <a:rPr lang="en-US" smtClean="0"/>
              <a:t>TRIỂN KHAI BẰNG GIAO DIỆN WEB CỦA TOMCAT MANAGER</a:t>
            </a:r>
            <a:endParaRPr lang="en-US"/>
          </a:p>
        </p:txBody>
      </p:sp>
      <p:sp>
        <p:nvSpPr>
          <p:cNvPr id="3" name="Text Placeholder 2"/>
          <p:cNvSpPr>
            <a:spLocks noGrp="1"/>
          </p:cNvSpPr>
          <p:nvPr>
            <p:ph type="body" idx="1"/>
          </p:nvPr>
        </p:nvSpPr>
        <p:spPr/>
        <p:txBody>
          <a:bodyPr/>
          <a:lstStyle/>
          <a:p>
            <a:pPr fontAlgn="base"/>
            <a:r>
              <a:rPr lang="vi-VN" smtClean="0"/>
              <a:t>Bước </a:t>
            </a:r>
            <a:r>
              <a:rPr lang="vi-VN"/>
              <a:t>1: Đăng nhập vào giao diện quản trị web của Tomcat Manager tại URL https://:/manager/html (trong đó là địa chỉ IP hoặc tên miền của server Tomcat, là cổng mà Tomcat đang lắng nghe).</a:t>
            </a:r>
          </a:p>
          <a:p>
            <a:pPr fontAlgn="base"/>
            <a:r>
              <a:rPr lang="vi-VN" smtClean="0"/>
              <a:t>Bước </a:t>
            </a:r>
            <a:r>
              <a:rPr lang="vi-VN"/>
              <a:t>2: Chọn mục "Deploy" trên thanh menu và click vào nút "Choose File" để chọn file WAR muốn triển khai.</a:t>
            </a:r>
          </a:p>
          <a:p>
            <a:r>
              <a:rPr lang="vi-VN" smtClean="0"/>
              <a:t>Bước </a:t>
            </a:r>
            <a:r>
              <a:rPr lang="vi-VN"/>
              <a:t>3: Click nút "Deploy" để bắt đầu quá trình triển khai.</a:t>
            </a:r>
            <a:endParaRPr lang="en-US"/>
          </a:p>
        </p:txBody>
      </p:sp>
    </p:spTree>
    <p:extLst>
      <p:ext uri="{BB962C8B-B14F-4D97-AF65-F5344CB8AC3E}">
        <p14:creationId xmlns:p14="http://schemas.microsoft.com/office/powerpoint/2010/main" val="19705300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6563900" cy="941400"/>
          </a:xfrm>
        </p:spPr>
        <p:txBody>
          <a:bodyPr/>
          <a:lstStyle/>
          <a:p>
            <a:pPr fontAlgn="base"/>
            <a:r>
              <a:rPr lang="vi-VN" smtClean="0"/>
              <a:t>TRIỂN KHAI BẰNG CÁCH ĐẶT FILE WAR VÀO THƯ MỤC WEBAPPS CỦA TOMCAT</a:t>
            </a:r>
            <a:endParaRPr lang="en-US"/>
          </a:p>
        </p:txBody>
      </p:sp>
      <p:sp>
        <p:nvSpPr>
          <p:cNvPr id="3" name="Text Placeholder 2"/>
          <p:cNvSpPr>
            <a:spLocks noGrp="1"/>
          </p:cNvSpPr>
          <p:nvPr>
            <p:ph type="body" idx="1"/>
          </p:nvPr>
        </p:nvSpPr>
        <p:spPr>
          <a:xfrm>
            <a:off x="938500" y="1659275"/>
            <a:ext cx="6311900" cy="2760900"/>
          </a:xfrm>
        </p:spPr>
        <p:txBody>
          <a:bodyPr/>
          <a:lstStyle/>
          <a:p>
            <a:pPr fontAlgn="base"/>
            <a:r>
              <a:rPr lang="vi-VN" smtClean="0"/>
              <a:t>Bước </a:t>
            </a:r>
            <a:r>
              <a:rPr lang="vi-VN"/>
              <a:t>1: Copy file WAR vào thư mục webapps của Tomcat (thư mục này thường được đặt tại đường dẫn /opt/tomcat/webapps trên Linux hoặc C:\Program Files\Apache Software Foundation\Tomcat X.X\webapps trên Windows, trong đó X.X là phiên bản của Tomcat).</a:t>
            </a:r>
          </a:p>
          <a:p>
            <a:pPr fontAlgn="base"/>
            <a:r>
              <a:rPr lang="vi-VN" smtClean="0"/>
              <a:t>Bước </a:t>
            </a:r>
            <a:r>
              <a:rPr lang="vi-VN"/>
              <a:t>2: Khởi động lại Tomcat để cập nhật danh sách ứng dụng.</a:t>
            </a:r>
          </a:p>
          <a:p>
            <a:r>
              <a:rPr lang="vi-VN" smtClean="0"/>
              <a:t>Bước </a:t>
            </a:r>
            <a:r>
              <a:rPr lang="vi-VN"/>
              <a:t>3: Kiểm tra xem ứng dụng đã được triển khai bằng cách truy cập vào URL http://:/ (trong đó là tên của ứng dụng, thường là tên của file WAR mà bạn triển khai).</a:t>
            </a:r>
            <a:endParaRPr lang="en-US"/>
          </a:p>
        </p:txBody>
      </p:sp>
    </p:spTree>
    <p:extLst>
      <p:ext uri="{BB962C8B-B14F-4D97-AF65-F5344CB8AC3E}">
        <p14:creationId xmlns:p14="http://schemas.microsoft.com/office/powerpoint/2010/main" val="14707008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092450" y="7962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4992900" y="17707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NỘI DUNG CHÍNH</a:t>
            </a:r>
            <a:endParaRPr/>
          </a:p>
        </p:txBody>
      </p:sp>
      <p:sp>
        <p:nvSpPr>
          <p:cNvPr id="181" name="Google Shape;181;p40"/>
          <p:cNvSpPr txBox="1">
            <a:spLocks noGrp="1"/>
          </p:cNvSpPr>
          <p:nvPr>
            <p:ph type="title" idx="2"/>
          </p:nvPr>
        </p:nvSpPr>
        <p:spPr>
          <a:xfrm>
            <a:off x="2092447" y="392091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ƯU VÀ NHƯỢC ĐIỂM</a:t>
            </a:r>
            <a:endParaRPr/>
          </a:p>
        </p:txBody>
      </p:sp>
      <p:sp>
        <p:nvSpPr>
          <p:cNvPr id="183" name="Google Shape;183;p40"/>
          <p:cNvSpPr txBox="1">
            <a:spLocks noGrp="1"/>
          </p:cNvSpPr>
          <p:nvPr>
            <p:ph type="title" idx="4"/>
          </p:nvPr>
        </p:nvSpPr>
        <p:spPr>
          <a:xfrm>
            <a:off x="2092447" y="16411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KHÁI NIỆM</a:t>
            </a:r>
            <a:endParaRPr/>
          </a:p>
        </p:txBody>
      </p:sp>
      <p:sp>
        <p:nvSpPr>
          <p:cNvPr id="185" name="Google Shape;185;p40"/>
          <p:cNvSpPr txBox="1">
            <a:spLocks noGrp="1"/>
          </p:cNvSpPr>
          <p:nvPr>
            <p:ph type="title" idx="7"/>
          </p:nvPr>
        </p:nvSpPr>
        <p:spPr>
          <a:xfrm>
            <a:off x="4992900" y="7962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2092447" y="30019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2927350" y="1571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5827800" y="1571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2927347" y="37807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 name="Google Shape;178;p40"/>
          <p:cNvSpPr txBox="1">
            <a:spLocks/>
          </p:cNvSpPr>
          <p:nvPr/>
        </p:nvSpPr>
        <p:spPr>
          <a:xfrm>
            <a:off x="4992903" y="300190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mtClean="0"/>
              <a:t>04</a:t>
            </a:r>
            <a:endParaRPr lang="en"/>
          </a:p>
        </p:txBody>
      </p:sp>
      <p:sp>
        <p:nvSpPr>
          <p:cNvPr id="18" name="Google Shape;183;p40"/>
          <p:cNvSpPr txBox="1">
            <a:spLocks/>
          </p:cNvSpPr>
          <p:nvPr/>
        </p:nvSpPr>
        <p:spPr>
          <a:xfrm>
            <a:off x="4992900" y="3846775"/>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mtClean="0"/>
              <a:t>TỔNG KẾT</a:t>
            </a:r>
            <a:endParaRPr lang="en-US"/>
          </a:p>
        </p:txBody>
      </p:sp>
      <p:cxnSp>
        <p:nvCxnSpPr>
          <p:cNvPr id="19" name="Google Shape;187;p40"/>
          <p:cNvCxnSpPr/>
          <p:nvPr/>
        </p:nvCxnSpPr>
        <p:spPr>
          <a:xfrm>
            <a:off x="5827803" y="37773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ppt_x"/>
                                          </p:val>
                                        </p:tav>
                                        <p:tav tm="100000">
                                          <p:val>
                                            <p:strVal val="#ppt_x"/>
                                          </p:val>
                                        </p:tav>
                                      </p:tavLst>
                                    </p:anim>
                                    <p:anim calcmode="lin" valueType="num">
                                      <p:cBhvr additive="base">
                                        <p:cTn id="8" dur="500" fill="hold"/>
                                        <p:tgtEl>
                                          <p:spTgt spid="17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500" fill="hold"/>
                                        <p:tgtEl>
                                          <p:spTgt spid="183"/>
                                        </p:tgtEl>
                                        <p:attrNameLst>
                                          <p:attrName>ppt_x</p:attrName>
                                        </p:attrNameLst>
                                      </p:cBhvr>
                                      <p:tavLst>
                                        <p:tav tm="0">
                                          <p:val>
                                            <p:strVal val="#ppt_x"/>
                                          </p:val>
                                        </p:tav>
                                        <p:tav tm="100000">
                                          <p:val>
                                            <p:strVal val="#ppt_x"/>
                                          </p:val>
                                        </p:tav>
                                      </p:tavLst>
                                    </p:anim>
                                    <p:anim calcmode="lin" valueType="num">
                                      <p:cBhvr additive="base">
                                        <p:cTn id="12" dur="500" fill="hold"/>
                                        <p:tgtEl>
                                          <p:spTgt spid="1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additive="base">
                                        <p:cTn id="15" dur="500" fill="hold"/>
                                        <p:tgtEl>
                                          <p:spTgt spid="187"/>
                                        </p:tgtEl>
                                        <p:attrNameLst>
                                          <p:attrName>ppt_x</p:attrName>
                                        </p:attrNameLst>
                                      </p:cBhvr>
                                      <p:tavLst>
                                        <p:tav tm="0">
                                          <p:val>
                                            <p:strVal val="#ppt_x"/>
                                          </p:val>
                                        </p:tav>
                                        <p:tav tm="100000">
                                          <p:val>
                                            <p:strVal val="#ppt_x"/>
                                          </p:val>
                                        </p:tav>
                                      </p:tavLst>
                                    </p:anim>
                                    <p:anim calcmode="lin" valueType="num">
                                      <p:cBhvr additive="base">
                                        <p:cTn id="16"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9"/>
                                        </p:tgtEl>
                                        <p:attrNameLst>
                                          <p:attrName>style.visibility</p:attrName>
                                        </p:attrNameLst>
                                      </p:cBhvr>
                                      <p:to>
                                        <p:strVal val="visible"/>
                                      </p:to>
                                    </p:set>
                                    <p:anim calcmode="lin" valueType="num">
                                      <p:cBhvr additive="base">
                                        <p:cTn id="21" dur="500" fill="hold"/>
                                        <p:tgtEl>
                                          <p:spTgt spid="179"/>
                                        </p:tgtEl>
                                        <p:attrNameLst>
                                          <p:attrName>ppt_x</p:attrName>
                                        </p:attrNameLst>
                                      </p:cBhvr>
                                      <p:tavLst>
                                        <p:tav tm="0">
                                          <p:val>
                                            <p:strVal val="#ppt_x"/>
                                          </p:val>
                                        </p:tav>
                                        <p:tav tm="100000">
                                          <p:val>
                                            <p:strVal val="#ppt_x"/>
                                          </p:val>
                                        </p:tav>
                                      </p:tavLst>
                                    </p:anim>
                                    <p:anim calcmode="lin" valueType="num">
                                      <p:cBhvr additive="base">
                                        <p:cTn id="22" dur="500" fill="hold"/>
                                        <p:tgtEl>
                                          <p:spTgt spid="17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5"/>
                                        </p:tgtEl>
                                        <p:attrNameLst>
                                          <p:attrName>style.visibility</p:attrName>
                                        </p:attrNameLst>
                                      </p:cBhvr>
                                      <p:to>
                                        <p:strVal val="visible"/>
                                      </p:to>
                                    </p:set>
                                    <p:anim calcmode="lin" valueType="num">
                                      <p:cBhvr additive="base">
                                        <p:cTn id="25" dur="500" fill="hold"/>
                                        <p:tgtEl>
                                          <p:spTgt spid="185"/>
                                        </p:tgtEl>
                                        <p:attrNameLst>
                                          <p:attrName>ppt_x</p:attrName>
                                        </p:attrNameLst>
                                      </p:cBhvr>
                                      <p:tavLst>
                                        <p:tav tm="0">
                                          <p:val>
                                            <p:strVal val="#ppt_x"/>
                                          </p:val>
                                        </p:tav>
                                        <p:tav tm="100000">
                                          <p:val>
                                            <p:strVal val="#ppt_x"/>
                                          </p:val>
                                        </p:tav>
                                      </p:tavLst>
                                    </p:anim>
                                    <p:anim calcmode="lin" valueType="num">
                                      <p:cBhvr additive="base">
                                        <p:cTn id="26" dur="500" fill="hold"/>
                                        <p:tgtEl>
                                          <p:spTgt spid="18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8"/>
                                        </p:tgtEl>
                                        <p:attrNameLst>
                                          <p:attrName>style.visibility</p:attrName>
                                        </p:attrNameLst>
                                      </p:cBhvr>
                                      <p:to>
                                        <p:strVal val="visible"/>
                                      </p:to>
                                    </p:set>
                                    <p:anim calcmode="lin" valueType="num">
                                      <p:cBhvr additive="base">
                                        <p:cTn id="29" dur="500" fill="hold"/>
                                        <p:tgtEl>
                                          <p:spTgt spid="188"/>
                                        </p:tgtEl>
                                        <p:attrNameLst>
                                          <p:attrName>ppt_x</p:attrName>
                                        </p:attrNameLst>
                                      </p:cBhvr>
                                      <p:tavLst>
                                        <p:tav tm="0">
                                          <p:val>
                                            <p:strVal val="#ppt_x"/>
                                          </p:val>
                                        </p:tav>
                                        <p:tav tm="100000">
                                          <p:val>
                                            <p:strVal val="#ppt_x"/>
                                          </p:val>
                                        </p:tav>
                                      </p:tavLst>
                                    </p:anim>
                                    <p:anim calcmode="lin" valueType="num">
                                      <p:cBhvr additive="base">
                                        <p:cTn id="30" dur="500" fill="hold"/>
                                        <p:tgtEl>
                                          <p:spTgt spid="18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1"/>
                                        </p:tgtEl>
                                        <p:attrNameLst>
                                          <p:attrName>style.visibility</p:attrName>
                                        </p:attrNameLst>
                                      </p:cBhvr>
                                      <p:to>
                                        <p:strVal val="visible"/>
                                      </p:to>
                                    </p:set>
                                    <p:anim calcmode="lin" valueType="num">
                                      <p:cBhvr additive="base">
                                        <p:cTn id="35" dur="500" fill="hold"/>
                                        <p:tgtEl>
                                          <p:spTgt spid="181"/>
                                        </p:tgtEl>
                                        <p:attrNameLst>
                                          <p:attrName>ppt_x</p:attrName>
                                        </p:attrNameLst>
                                      </p:cBhvr>
                                      <p:tavLst>
                                        <p:tav tm="0">
                                          <p:val>
                                            <p:strVal val="#ppt_x"/>
                                          </p:val>
                                        </p:tav>
                                        <p:tav tm="100000">
                                          <p:val>
                                            <p:strVal val="#ppt_x"/>
                                          </p:val>
                                        </p:tav>
                                      </p:tavLst>
                                    </p:anim>
                                    <p:anim calcmode="lin" valueType="num">
                                      <p:cBhvr additive="base">
                                        <p:cTn id="36" dur="500" fill="hold"/>
                                        <p:tgtEl>
                                          <p:spTgt spid="18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6"/>
                                        </p:tgtEl>
                                        <p:attrNameLst>
                                          <p:attrName>style.visibility</p:attrName>
                                        </p:attrNameLst>
                                      </p:cBhvr>
                                      <p:to>
                                        <p:strVal val="visible"/>
                                      </p:to>
                                    </p:set>
                                    <p:anim calcmode="lin" valueType="num">
                                      <p:cBhvr additive="base">
                                        <p:cTn id="39" dur="500" fill="hold"/>
                                        <p:tgtEl>
                                          <p:spTgt spid="186"/>
                                        </p:tgtEl>
                                        <p:attrNameLst>
                                          <p:attrName>ppt_x</p:attrName>
                                        </p:attrNameLst>
                                      </p:cBhvr>
                                      <p:tavLst>
                                        <p:tav tm="0">
                                          <p:val>
                                            <p:strVal val="#ppt_x"/>
                                          </p:val>
                                        </p:tav>
                                        <p:tav tm="100000">
                                          <p:val>
                                            <p:strVal val="#ppt_x"/>
                                          </p:val>
                                        </p:tav>
                                      </p:tavLst>
                                    </p:anim>
                                    <p:anim calcmode="lin" valueType="num">
                                      <p:cBhvr additive="base">
                                        <p:cTn id="40" dur="500" fill="hold"/>
                                        <p:tgtEl>
                                          <p:spTgt spid="1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9"/>
                                        </p:tgtEl>
                                        <p:attrNameLst>
                                          <p:attrName>style.visibility</p:attrName>
                                        </p:attrNameLst>
                                      </p:cBhvr>
                                      <p:to>
                                        <p:strVal val="visible"/>
                                      </p:to>
                                    </p:set>
                                    <p:anim calcmode="lin" valueType="num">
                                      <p:cBhvr additive="base">
                                        <p:cTn id="43" dur="500" fill="hold"/>
                                        <p:tgtEl>
                                          <p:spTgt spid="189"/>
                                        </p:tgtEl>
                                        <p:attrNameLst>
                                          <p:attrName>ppt_x</p:attrName>
                                        </p:attrNameLst>
                                      </p:cBhvr>
                                      <p:tavLst>
                                        <p:tav tm="0">
                                          <p:val>
                                            <p:strVal val="#ppt_x"/>
                                          </p:val>
                                        </p:tav>
                                        <p:tav tm="100000">
                                          <p:val>
                                            <p:strVal val="#ppt_x"/>
                                          </p:val>
                                        </p:tav>
                                      </p:tavLst>
                                    </p:anim>
                                    <p:anim calcmode="lin" valueType="num">
                                      <p:cBhvr additive="base">
                                        <p:cTn id="44"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1" grpId="0"/>
      <p:bldP spid="183" grpId="0"/>
      <p:bldP spid="185" grpId="0"/>
      <p:bldP spid="18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5073500" cy="941400"/>
          </a:xfrm>
        </p:spPr>
        <p:txBody>
          <a:bodyPr/>
          <a:lstStyle/>
          <a:p>
            <a:pPr fontAlgn="base"/>
            <a:r>
              <a:rPr lang="en-US" smtClean="0"/>
              <a:t>TRIỂN KHAI BẰNG CÁCH SỬ DỤNG MAVEN PLUGIN</a:t>
            </a:r>
            <a:endParaRPr lang="en-US"/>
          </a:p>
        </p:txBody>
      </p:sp>
      <p:sp>
        <p:nvSpPr>
          <p:cNvPr id="3" name="Text Placeholder 2"/>
          <p:cNvSpPr>
            <a:spLocks noGrp="1"/>
          </p:cNvSpPr>
          <p:nvPr>
            <p:ph type="body" idx="1"/>
          </p:nvPr>
        </p:nvSpPr>
        <p:spPr/>
        <p:txBody>
          <a:bodyPr/>
          <a:lstStyle/>
          <a:p>
            <a:pPr marL="139700" indent="0" fontAlgn="base">
              <a:buNone/>
            </a:pPr>
            <a:r>
              <a:rPr lang="vi-VN" smtClean="0"/>
              <a:t>Bước </a:t>
            </a:r>
            <a:r>
              <a:rPr lang="vi-VN"/>
              <a:t>1: Thêm dependency của Maven plugin vào file pom.xml:</a:t>
            </a:r>
          </a:p>
          <a:p>
            <a:pPr marL="139700" indent="0" fontAlgn="base">
              <a:buNone/>
            </a:pPr>
            <a:r>
              <a:rPr lang="vi-VN"/>
              <a:t>```</a:t>
            </a:r>
          </a:p>
          <a:p>
            <a:pPr marL="139700" indent="0" fontAlgn="base">
              <a:buNone/>
            </a:pPr>
            <a:r>
              <a:rPr lang="vi-VN"/>
              <a:t>org.codehaus.mojo</a:t>
            </a:r>
          </a:p>
          <a:p>
            <a:pPr marL="139700" indent="0" fontAlgn="base">
              <a:buNone/>
            </a:pPr>
            <a:r>
              <a:rPr lang="vi-VN"/>
              <a:t>tomcat-maven-plugin</a:t>
            </a:r>
          </a:p>
          <a:p>
            <a:pPr marL="139700" indent="0" fontAlgn="base">
              <a:buNone/>
            </a:pPr>
            <a:r>
              <a:rPr lang="vi-VN"/>
              <a:t>2.2</a:t>
            </a:r>
          </a:p>
          <a:p>
            <a:pPr marL="139700" indent="0" fontAlgn="base">
              <a:buNone/>
            </a:pPr>
            <a:r>
              <a:rPr lang="vi-VN"/>
              <a:t>```</a:t>
            </a:r>
            <a:endParaRPr lang="en-US"/>
          </a:p>
        </p:txBody>
      </p:sp>
    </p:spTree>
    <p:extLst>
      <p:ext uri="{BB962C8B-B14F-4D97-AF65-F5344CB8AC3E}">
        <p14:creationId xmlns:p14="http://schemas.microsoft.com/office/powerpoint/2010/main" val="303551288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heel(1)">
                                      <p:cBhvr>
                                        <p:cTn id="20" dur="20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heel(1)">
                                      <p:cBhvr>
                                        <p:cTn id="25" dur="20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heel(1)">
                                      <p:cBhvr>
                                        <p:cTn id="30" dur="2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heel(1)">
                                      <p:cBhvr>
                                        <p:cTn id="35" dur="20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heel(1)">
                                      <p:cBhvr>
                                        <p:cTn id="40"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5073500" cy="941400"/>
          </a:xfrm>
        </p:spPr>
        <p:txBody>
          <a:bodyPr/>
          <a:lstStyle/>
          <a:p>
            <a:pPr fontAlgn="base"/>
            <a:r>
              <a:rPr lang="en-US" smtClean="0"/>
              <a:t>TRIỂN KHAI BẰNG CÁCH SỬ DỤNG MAVEN PLUGIN</a:t>
            </a:r>
            <a:endParaRPr lang="en-US"/>
          </a:p>
        </p:txBody>
      </p:sp>
      <p:sp>
        <p:nvSpPr>
          <p:cNvPr id="3" name="Text Placeholder 2"/>
          <p:cNvSpPr>
            <a:spLocks noGrp="1"/>
          </p:cNvSpPr>
          <p:nvPr>
            <p:ph type="body" idx="1"/>
          </p:nvPr>
        </p:nvSpPr>
        <p:spPr/>
        <p:txBody>
          <a:bodyPr/>
          <a:lstStyle/>
          <a:p>
            <a:pPr marL="139700" indent="0" fontAlgn="base">
              <a:buNone/>
            </a:pPr>
            <a:r>
              <a:rPr lang="vi-VN"/>
              <a:t>Bước 2: Cấu hình plugin trong file pom.xml:</a:t>
            </a:r>
          </a:p>
          <a:p>
            <a:pPr marL="139700" indent="0" fontAlgn="base">
              <a:buNone/>
            </a:pPr>
            <a:r>
              <a:rPr lang="vi-VN"/>
              <a:t>```</a:t>
            </a:r>
          </a:p>
          <a:p>
            <a:pPr marL="139700" indent="0" fontAlgn="base">
              <a:buNone/>
            </a:pPr>
            <a:r>
              <a:rPr lang="vi-VN"/>
              <a:t>org.codehaus.mojo</a:t>
            </a:r>
          </a:p>
          <a:p>
            <a:pPr marL="139700" indent="0" fontAlgn="base">
              <a:buNone/>
            </a:pPr>
            <a:r>
              <a:rPr lang="vi-VN"/>
              <a:t>tomcat-maven-plugin</a:t>
            </a:r>
          </a:p>
          <a:p>
            <a:pPr marL="139700" indent="0" fontAlgn="base">
              <a:buNone/>
            </a:pPr>
            <a:r>
              <a:rPr lang="vi-VN"/>
              <a:t>2.2</a:t>
            </a:r>
          </a:p>
          <a:p>
            <a:pPr marL="139700" indent="0" fontAlgn="base">
              <a:buNone/>
            </a:pPr>
            <a:r>
              <a:rPr lang="vi-VN"/>
              <a:t>http://:/manager/text</a:t>
            </a:r>
          </a:p>
          <a:p>
            <a:pPr marL="139700" indent="0" fontAlgn="base">
              <a:buNone/>
            </a:pPr>
            <a:r>
              <a:rPr lang="vi-VN"/>
              <a:t>tomcat</a:t>
            </a:r>
          </a:p>
          <a:p>
            <a:pPr marL="139700" indent="0" fontAlgn="base">
              <a:buNone/>
            </a:pPr>
            <a:r>
              <a:rPr lang="vi-VN"/>
              <a:t>/myapp</a:t>
            </a:r>
          </a:p>
          <a:p>
            <a:pPr marL="139700" indent="0" fontAlgn="base">
              <a:buNone/>
            </a:pPr>
            <a:r>
              <a:rPr lang="vi-VN"/>
              <a:t>```</a:t>
            </a:r>
            <a:endParaRPr lang="en-US"/>
          </a:p>
        </p:txBody>
      </p:sp>
    </p:spTree>
    <p:extLst>
      <p:ext uri="{BB962C8B-B14F-4D97-AF65-F5344CB8AC3E}">
        <p14:creationId xmlns:p14="http://schemas.microsoft.com/office/powerpoint/2010/main" val="12089852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1000"/>
                                        <p:tgtEl>
                                          <p:spTgt spid="3">
                                            <p:txEl>
                                              <p:pRg st="8" end="8"/>
                                            </p:txEl>
                                          </p:spTgt>
                                        </p:tgtEl>
                                      </p:cBhvr>
                                    </p:animEffect>
                                    <p:anim calcmode="lin" valueType="num">
                                      <p:cBhvr>
                                        <p:cTn id="7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5073500" cy="941400"/>
          </a:xfrm>
        </p:spPr>
        <p:txBody>
          <a:bodyPr/>
          <a:lstStyle/>
          <a:p>
            <a:pPr fontAlgn="base"/>
            <a:r>
              <a:rPr lang="en-US" smtClean="0"/>
              <a:t>TRIỂN KHAI BẰNG CÁCH SỬ DỤNG MAVEN PLUGIN</a:t>
            </a:r>
            <a:endParaRPr lang="en-US"/>
          </a:p>
        </p:txBody>
      </p:sp>
      <p:sp>
        <p:nvSpPr>
          <p:cNvPr id="3" name="Text Placeholder 2"/>
          <p:cNvSpPr>
            <a:spLocks noGrp="1"/>
          </p:cNvSpPr>
          <p:nvPr>
            <p:ph type="body" idx="1"/>
          </p:nvPr>
        </p:nvSpPr>
        <p:spPr/>
        <p:txBody>
          <a:bodyPr/>
          <a:lstStyle/>
          <a:p>
            <a:pPr marL="139700" indent="0" fontAlgn="base">
              <a:buNone/>
            </a:pPr>
            <a:r>
              <a:rPr lang="vi-VN"/>
              <a:t>Bước 3: Chạy lệnh sau để triển khai ứng dụng:</a:t>
            </a:r>
          </a:p>
          <a:p>
            <a:pPr marL="139700" indent="0" fontAlgn="base">
              <a:buNone/>
            </a:pPr>
            <a:r>
              <a:rPr lang="vi-VN"/>
              <a:t>```</a:t>
            </a:r>
          </a:p>
          <a:p>
            <a:pPr marL="139700" indent="0" fontAlgn="base">
              <a:buNone/>
            </a:pPr>
            <a:r>
              <a:rPr lang="vi-VN"/>
              <a:t>mvn tomcat:deploy</a:t>
            </a:r>
          </a:p>
          <a:p>
            <a:pPr marL="139700" indent="0" fontAlgn="base">
              <a:buNone/>
            </a:pPr>
            <a:r>
              <a:rPr lang="vi-VN"/>
              <a:t>```</a:t>
            </a:r>
            <a:endParaRPr lang="en-US"/>
          </a:p>
        </p:txBody>
      </p:sp>
    </p:spTree>
    <p:extLst>
      <p:ext uri="{BB962C8B-B14F-4D97-AF65-F5344CB8AC3E}">
        <p14:creationId xmlns:p14="http://schemas.microsoft.com/office/powerpoint/2010/main" val="414945458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ỨNG DỤNG TRÊN TOMCAT SERVER</a:t>
            </a:r>
            <a:endParaRPr lang="en-US"/>
          </a:p>
        </p:txBody>
      </p:sp>
      <p:sp>
        <p:nvSpPr>
          <p:cNvPr id="3" name="Text Placeholder 2"/>
          <p:cNvSpPr>
            <a:spLocks noGrp="1"/>
          </p:cNvSpPr>
          <p:nvPr>
            <p:ph type="body" idx="1"/>
          </p:nvPr>
        </p:nvSpPr>
        <p:spPr/>
        <p:txBody>
          <a:bodyPr/>
          <a:lstStyle/>
          <a:p>
            <a:pPr marL="139700" indent="0" fontAlgn="base">
              <a:buNone/>
            </a:pPr>
            <a:r>
              <a:rPr lang="vi-VN"/>
              <a:t>Tomcat Manager: Là một ứng dụng Web được tích hợp sẵn trong Tomcat, cho phép quản trị viên quản lý các ứng dụng trên Tomcat Server từ xa thông qua giao diện đơn giản. Tomcat Manager cung cấp các chức năng như deploy, undeploy và reload các ứng dụng, theo dõi trạng thái của các ứng dụng và xem các thông tin về lỗi trong quá trình triển khai. Người dùng cần đăng nhập bằng thông tin đăng nhập được cấp để truy cập vào Tomcat Manager</a:t>
            </a:r>
            <a:r>
              <a:rPr lang="vi-VN" smtClean="0"/>
              <a:t>.</a:t>
            </a:r>
            <a:endParaRPr lang="vi-VN"/>
          </a:p>
        </p:txBody>
      </p:sp>
    </p:spTree>
    <p:extLst>
      <p:ext uri="{BB962C8B-B14F-4D97-AF65-F5344CB8AC3E}">
        <p14:creationId xmlns:p14="http://schemas.microsoft.com/office/powerpoint/2010/main" val="993069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ỨNG DỤNG TRÊN TOMCAT SERVER</a:t>
            </a:r>
            <a:endParaRPr lang="en-US"/>
          </a:p>
        </p:txBody>
      </p:sp>
      <p:sp>
        <p:nvSpPr>
          <p:cNvPr id="3" name="Text Placeholder 2"/>
          <p:cNvSpPr>
            <a:spLocks noGrp="1"/>
          </p:cNvSpPr>
          <p:nvPr>
            <p:ph type="body" idx="1"/>
          </p:nvPr>
        </p:nvSpPr>
        <p:spPr/>
        <p:txBody>
          <a:bodyPr/>
          <a:lstStyle/>
          <a:p>
            <a:pPr marL="139700" indent="0" fontAlgn="base">
              <a:buNone/>
            </a:pPr>
            <a:r>
              <a:rPr lang="vi-VN" smtClean="0"/>
              <a:t>JMX </a:t>
            </a:r>
            <a:r>
              <a:rPr lang="vi-VN"/>
              <a:t>(Java Management Extensions): Là một công nghệ quản lý ứng dụng Java tiêu chuẩn, cho phép quản trị viên quản lý các ứng dụng trên Tomcat Server từ xa thông qua các công cụ quản lý JMX như JConsole hoặc VisualVM. JMX cung cấp các giao diện quản lý tương tác để quản lý và giám sát các ứng dụng trên Tomcat Server, bao gồm quản lý bộ nhớ, luồng và các chỉ số hiệu suất khác</a:t>
            </a:r>
            <a:r>
              <a:rPr lang="vi-VN" smtClean="0"/>
              <a:t>.</a:t>
            </a:r>
            <a:endParaRPr lang="vi-VN"/>
          </a:p>
        </p:txBody>
      </p:sp>
    </p:spTree>
    <p:extLst>
      <p:ext uri="{BB962C8B-B14F-4D97-AF65-F5344CB8AC3E}">
        <p14:creationId xmlns:p14="http://schemas.microsoft.com/office/powerpoint/2010/main" val="4255890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ỨNG DỤNG TRÊN TOMCAT SERVER</a:t>
            </a:r>
            <a:endParaRPr lang="en-US"/>
          </a:p>
        </p:txBody>
      </p:sp>
      <p:sp>
        <p:nvSpPr>
          <p:cNvPr id="3" name="Text Placeholder 2"/>
          <p:cNvSpPr>
            <a:spLocks noGrp="1"/>
          </p:cNvSpPr>
          <p:nvPr>
            <p:ph type="body" idx="1"/>
          </p:nvPr>
        </p:nvSpPr>
        <p:spPr/>
        <p:txBody>
          <a:bodyPr/>
          <a:lstStyle/>
          <a:p>
            <a:pPr marL="139700" indent="0">
              <a:buNone/>
            </a:pPr>
            <a:r>
              <a:rPr lang="vi-VN" smtClean="0"/>
              <a:t>Cả hai công cụ này đều cung cấp các tính năng quản lý mạnh mẽ và hữu ích để quản lý ứng dụng trên Tomcat Server. Tuy nhiên, Tomcat Manager dễ sử dụng hơn và phù hợp cho người mới bắt đầu trong lĩnh vực quản lý ứng dụng, trong khi JMX phù hợp cho những người có kinh nghiệm với các công nghệ quản lý ứng dụng Java.</a:t>
            </a:r>
            <a:endParaRPr lang="en-US"/>
          </a:p>
        </p:txBody>
      </p:sp>
    </p:spTree>
    <p:extLst>
      <p:ext uri="{BB962C8B-B14F-4D97-AF65-F5344CB8AC3E}">
        <p14:creationId xmlns:p14="http://schemas.microsoft.com/office/powerpoint/2010/main" val="13159626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75324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ƯU VÀ NHƯỢC ĐIỂM</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03</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48790141"/>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ƯU ĐIỂM</a:t>
            </a:r>
            <a:endParaRPr lang="en-US"/>
          </a:p>
        </p:txBody>
      </p:sp>
      <p:sp>
        <p:nvSpPr>
          <p:cNvPr id="3" name="Text Placeholder 2"/>
          <p:cNvSpPr>
            <a:spLocks noGrp="1"/>
          </p:cNvSpPr>
          <p:nvPr>
            <p:ph type="body" idx="1"/>
          </p:nvPr>
        </p:nvSpPr>
        <p:spPr/>
        <p:txBody>
          <a:bodyPr/>
          <a:lstStyle/>
          <a:p>
            <a:pPr fontAlgn="base"/>
            <a:r>
              <a:rPr lang="vi-VN" smtClean="0"/>
              <a:t>Bài </a:t>
            </a:r>
            <a:r>
              <a:rPr lang="vi-VN"/>
              <a:t>học giúp người học hiểu được cách đóng gói và triển khai website trên Tomcat server, là một trong những kỹ năng quan trọng trong lập trình web.</a:t>
            </a:r>
          </a:p>
          <a:p>
            <a:pPr fontAlgn="base"/>
            <a:r>
              <a:rPr lang="vi-VN" smtClean="0"/>
              <a:t>Bài </a:t>
            </a:r>
            <a:r>
              <a:rPr lang="vi-VN"/>
              <a:t>học cung cấp cho người học kiến thức về cách cấu hình và quản lý Tomcat server, từ đó giúp người học có thể tự tin triển khai website của mình trên môi trường thực tế.</a:t>
            </a:r>
          </a:p>
          <a:p>
            <a:pPr fontAlgn="base"/>
            <a:r>
              <a:rPr lang="vi-VN" smtClean="0"/>
              <a:t>Bài </a:t>
            </a:r>
            <a:r>
              <a:rPr lang="vi-VN"/>
              <a:t>học giúp người học nắm được quy trình triển khai ứng dụng web bằng Eclipse IDE, giúp tăng tính thực tiễn và sự tiện lợi cho việc triển khai ứng </a:t>
            </a:r>
            <a:r>
              <a:rPr lang="vi-VN"/>
              <a:t>dụng</a:t>
            </a:r>
            <a:r>
              <a:rPr lang="vi-VN" smtClean="0"/>
              <a:t>.</a:t>
            </a:r>
            <a:endParaRPr lang="en-US"/>
          </a:p>
        </p:txBody>
      </p:sp>
    </p:spTree>
    <p:extLst>
      <p:ext uri="{BB962C8B-B14F-4D97-AF65-F5344CB8AC3E}">
        <p14:creationId xmlns:p14="http://schemas.microsoft.com/office/powerpoint/2010/main" val="29532328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N</a:t>
            </a:r>
            <a:r>
              <a:rPr lang="en-US" smtClean="0"/>
              <a:t>HƯỢC</a:t>
            </a:r>
            <a:r>
              <a:rPr lang="en-US" smtClean="0"/>
              <a:t> ĐIỂM</a:t>
            </a:r>
            <a:endParaRPr lang="en-US"/>
          </a:p>
        </p:txBody>
      </p:sp>
      <p:sp>
        <p:nvSpPr>
          <p:cNvPr id="3" name="Text Placeholder 2"/>
          <p:cNvSpPr>
            <a:spLocks noGrp="1"/>
          </p:cNvSpPr>
          <p:nvPr>
            <p:ph type="body" idx="1"/>
          </p:nvPr>
        </p:nvSpPr>
        <p:spPr/>
        <p:txBody>
          <a:bodyPr/>
          <a:lstStyle/>
          <a:p>
            <a:pPr fontAlgn="base"/>
            <a:r>
              <a:rPr lang="vi-VN" smtClean="0"/>
              <a:t>Bài </a:t>
            </a:r>
            <a:r>
              <a:rPr lang="vi-VN"/>
              <a:t>học chỉ tập trung vào Tomcat server và sử dụng Eclipse IDE để triển khai ứng dụng, không đề cập đến các công cụ và phương pháp khác như Docker, Kubernetes, Jenkins... để triển khai và quản lý ứng dụng trên môi trường thực tế.</a:t>
            </a:r>
          </a:p>
          <a:p>
            <a:r>
              <a:rPr lang="vi-VN" smtClean="0"/>
              <a:t>Bài </a:t>
            </a:r>
            <a:r>
              <a:rPr lang="vi-VN"/>
              <a:t>học không đề cập đến các vấn đề liên quan đến bảo mật và tối ưu hóa hiệu suất của ứng dụng khi triển khai trên Tomcat server.</a:t>
            </a:r>
            <a:endParaRPr lang="en-US"/>
          </a:p>
        </p:txBody>
      </p:sp>
    </p:spTree>
    <p:extLst>
      <p:ext uri="{BB962C8B-B14F-4D97-AF65-F5344CB8AC3E}">
        <p14:creationId xmlns:p14="http://schemas.microsoft.com/office/powerpoint/2010/main" val="28792258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TỔNG KẾT</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04</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74828761"/>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5384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KHÁI NIỆM</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TỔNG KẾT</a:t>
            </a:r>
            <a:endParaRPr lang="en-US"/>
          </a:p>
        </p:txBody>
      </p:sp>
      <p:sp>
        <p:nvSpPr>
          <p:cNvPr id="3" name="Text Placeholder 2"/>
          <p:cNvSpPr>
            <a:spLocks noGrp="1"/>
          </p:cNvSpPr>
          <p:nvPr>
            <p:ph type="body" idx="1"/>
          </p:nvPr>
        </p:nvSpPr>
        <p:spPr/>
        <p:txBody>
          <a:bodyPr/>
          <a:lstStyle/>
          <a:p>
            <a:pPr fontAlgn="base"/>
            <a:r>
              <a:rPr lang="vi-VN" smtClean="0"/>
              <a:t>Đóng </a:t>
            </a:r>
            <a:r>
              <a:rPr lang="vi-VN"/>
              <a:t>gói </a:t>
            </a:r>
            <a:r>
              <a:rPr lang="vi-VN"/>
              <a:t>web </a:t>
            </a:r>
            <a:r>
              <a:rPr lang="vi-VN" smtClean="0"/>
              <a:t>application</a:t>
            </a:r>
            <a:endParaRPr lang="en-US" smtClean="0"/>
          </a:p>
          <a:p>
            <a:pPr fontAlgn="base"/>
            <a:r>
              <a:rPr lang="vi-VN" smtClean="0"/>
              <a:t>Triển </a:t>
            </a:r>
            <a:r>
              <a:rPr lang="vi-VN"/>
              <a:t>khai web application trên </a:t>
            </a:r>
            <a:r>
              <a:rPr lang="vi-VN"/>
              <a:t>Tomcat </a:t>
            </a:r>
            <a:r>
              <a:rPr lang="vi-VN" smtClean="0"/>
              <a:t>server</a:t>
            </a:r>
            <a:endParaRPr lang="en-US" smtClean="0"/>
          </a:p>
          <a:p>
            <a:pPr fontAlgn="base"/>
            <a:r>
              <a:rPr lang="vi-VN" smtClean="0"/>
              <a:t>Cấu </a:t>
            </a:r>
            <a:r>
              <a:rPr lang="vi-VN"/>
              <a:t>hình </a:t>
            </a:r>
            <a:r>
              <a:rPr lang="vi-VN"/>
              <a:t>file </a:t>
            </a:r>
            <a:r>
              <a:rPr lang="vi-VN" smtClean="0"/>
              <a:t>web.xml</a:t>
            </a:r>
            <a:endParaRPr lang="en-US" smtClean="0"/>
          </a:p>
          <a:p>
            <a:pPr fontAlgn="base"/>
            <a:r>
              <a:rPr lang="vi-VN" smtClean="0"/>
              <a:t>Sử </a:t>
            </a:r>
            <a:r>
              <a:rPr lang="vi-VN"/>
              <a:t>dụng JNDI </a:t>
            </a:r>
            <a:r>
              <a:rPr lang="vi-VN"/>
              <a:t>và </a:t>
            </a:r>
            <a:r>
              <a:rPr lang="vi-VN" smtClean="0"/>
              <a:t>database</a:t>
            </a:r>
            <a:endParaRPr lang="en-US" smtClean="0"/>
          </a:p>
          <a:p>
            <a:pPr fontAlgn="base"/>
            <a:r>
              <a:rPr lang="vi-VN" smtClean="0"/>
              <a:t>Quản </a:t>
            </a:r>
            <a:r>
              <a:rPr lang="vi-VN"/>
              <a:t>lý session </a:t>
            </a:r>
            <a:r>
              <a:rPr lang="vi-VN"/>
              <a:t>và </a:t>
            </a:r>
            <a:r>
              <a:rPr lang="vi-VN" smtClean="0"/>
              <a:t>cookie</a:t>
            </a:r>
            <a:endParaRPr lang="en-US" smtClean="0"/>
          </a:p>
          <a:p>
            <a:pPr fontAlgn="base"/>
            <a:r>
              <a:rPr lang="vi-VN" smtClean="0"/>
              <a:t>Bảo </a:t>
            </a:r>
            <a:r>
              <a:rPr lang="vi-VN"/>
              <a:t>mật </a:t>
            </a:r>
            <a:r>
              <a:rPr lang="vi-VN"/>
              <a:t>web </a:t>
            </a:r>
            <a:r>
              <a:rPr lang="vi-VN" smtClean="0"/>
              <a:t>application</a:t>
            </a:r>
            <a:endParaRPr lang="en-US"/>
          </a:p>
        </p:txBody>
      </p:sp>
    </p:spTree>
    <p:extLst>
      <p:ext uri="{BB962C8B-B14F-4D97-AF65-F5344CB8AC3E}">
        <p14:creationId xmlns:p14="http://schemas.microsoft.com/office/powerpoint/2010/main" val="908540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p:cTn id="44"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4"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5"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DEMO</a:t>
            </a:r>
            <a:endParaRPr/>
          </a:p>
        </p:txBody>
      </p:sp>
    </p:spTree>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Q &amp; A</a:t>
            </a:r>
            <a:endParaRPr/>
          </a:p>
        </p:txBody>
      </p:sp>
    </p:spTree>
    <p:extLst>
      <p:ext uri="{BB962C8B-B14F-4D97-AF65-F5344CB8AC3E}">
        <p14:creationId xmlns:p14="http://schemas.microsoft.com/office/powerpoint/2010/main" val="49560270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Khái niệm Apache</a:t>
            </a:r>
            <a:endParaRPr lang="en-US"/>
          </a:p>
        </p:txBody>
      </p:sp>
      <p:sp>
        <p:nvSpPr>
          <p:cNvPr id="3" name="Text Placeholder 2"/>
          <p:cNvSpPr>
            <a:spLocks noGrp="1"/>
          </p:cNvSpPr>
          <p:nvPr>
            <p:ph type="body" idx="1"/>
          </p:nvPr>
        </p:nvSpPr>
        <p:spPr/>
        <p:txBody>
          <a:bodyPr/>
          <a:lstStyle/>
          <a:p>
            <a:pPr marL="139700" indent="0">
              <a:buNone/>
            </a:pPr>
            <a:r>
              <a:rPr lang="vi-VN"/>
              <a:t>Apache là một web server mã nguồn mở, được sử dụng để chạy và quản lý các ứng dụng web. Trong Java web, Apache thường được sử dụng để kết nối các ứng dụng web với máy chủ và hỗ trợ các công nghệ như Servlet và JSP. Ngoài ra, Apache còn cung cấp các tính năng bảo mật, quản lý phiên và quản lý tài nguyên để giúp các ứng dụng web hoạt động hiệu quả hơn.</a:t>
            </a:r>
            <a:endParaRPr lang="en-US"/>
          </a:p>
        </p:txBody>
      </p:sp>
    </p:spTree>
    <p:extLst>
      <p:ext uri="{BB962C8B-B14F-4D97-AF65-F5344CB8AC3E}">
        <p14:creationId xmlns:p14="http://schemas.microsoft.com/office/powerpoint/2010/main" val="34670773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Khái niệm Tomcat</a:t>
            </a:r>
            <a:endParaRPr lang="en-US"/>
          </a:p>
        </p:txBody>
      </p:sp>
      <p:sp>
        <p:nvSpPr>
          <p:cNvPr id="3" name="Text Placeholder 2"/>
          <p:cNvSpPr>
            <a:spLocks noGrp="1"/>
          </p:cNvSpPr>
          <p:nvPr>
            <p:ph type="body" idx="1"/>
          </p:nvPr>
        </p:nvSpPr>
        <p:spPr/>
        <p:txBody>
          <a:bodyPr/>
          <a:lstStyle/>
          <a:p>
            <a:pPr marL="139700" indent="0">
              <a:buNone/>
            </a:pPr>
            <a:r>
              <a:rPr lang="vi-VN"/>
              <a:t>Tomcat là một máy chủ ứng dụng web miễn phí và mã nguồn mở được phát triển bởi Apache Software Foundation. Nó được sử dụng để triển khai các ứng dụng web Java, các trang web tĩnh và các trang web động. Tomcat cung cấp môi trường thực thi cho các ứng dụng web được viết bằng các ngôn ngữ lập trình Java như Servlets, JSP và WebSocket. Nó cũng hỗ trợ các chuẩn web như HTTP và SSL. Tomcat là một trong những máy chủ web phổ biến nhất được sử dụng trong các dự án Java web.</a:t>
            </a:r>
            <a:endParaRPr lang="en-US"/>
          </a:p>
        </p:txBody>
      </p:sp>
    </p:spTree>
    <p:extLst>
      <p:ext uri="{BB962C8B-B14F-4D97-AF65-F5344CB8AC3E}">
        <p14:creationId xmlns:p14="http://schemas.microsoft.com/office/powerpoint/2010/main" val="17087150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Khái niệm Apache Tomcat</a:t>
            </a:r>
            <a:endParaRPr lang="en-US"/>
          </a:p>
        </p:txBody>
      </p:sp>
      <p:sp>
        <p:nvSpPr>
          <p:cNvPr id="3" name="Text Placeholder 2"/>
          <p:cNvSpPr>
            <a:spLocks noGrp="1"/>
          </p:cNvSpPr>
          <p:nvPr>
            <p:ph type="body" idx="1"/>
          </p:nvPr>
        </p:nvSpPr>
        <p:spPr/>
        <p:txBody>
          <a:bodyPr/>
          <a:lstStyle/>
          <a:p>
            <a:pPr fontAlgn="base"/>
            <a:r>
              <a:rPr lang="vi-VN">
                <a:hlinkClick r:id="rId2"/>
              </a:rPr>
              <a:t>Apache Tomcat</a:t>
            </a:r>
            <a:r>
              <a:rPr lang="vi-VN" baseline="30000">
                <a:hlinkClick r:id="rId2"/>
              </a:rPr>
              <a:t>®</a:t>
            </a:r>
            <a:r>
              <a:rPr lang="vi-VN">
                <a:hlinkClick r:id="rId2"/>
              </a:rPr>
              <a:t> </a:t>
            </a:r>
            <a:r>
              <a:rPr lang="vi-VN"/>
              <a:t> là một phần mềm mã nguồn mở thực hiện cài đặt công nghệ Java Servlet, JavaServer Pages, Java Expression Languate và Java WebSocket.</a:t>
            </a:r>
          </a:p>
          <a:p>
            <a:pPr fontAlgn="base"/>
            <a:r>
              <a:rPr lang="vi-VN"/>
              <a:t>Tomcat là một ứng dụng máy chủ gọn nhẹ, thường dùng để deploy các ứng dụng Java Web. Nó được phát triển bởi Apache và hoàn toàn miễn phí (free  </a:t>
            </a:r>
            <a:r>
              <a:rPr lang="en-US"/>
              <a:t>😎  </a:t>
            </a:r>
            <a:r>
              <a:rPr lang="en-US" smtClean="0"/>
              <a:t>)</a:t>
            </a:r>
            <a:endParaRPr lang="en-US"/>
          </a:p>
        </p:txBody>
      </p:sp>
    </p:spTree>
    <p:extLst>
      <p:ext uri="{BB962C8B-B14F-4D97-AF65-F5344CB8AC3E}">
        <p14:creationId xmlns:p14="http://schemas.microsoft.com/office/powerpoint/2010/main" val="1682963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Khái niệm về đề tài</a:t>
            </a:r>
            <a:endParaRPr lang="en-US"/>
          </a:p>
        </p:txBody>
      </p:sp>
      <p:sp>
        <p:nvSpPr>
          <p:cNvPr id="3" name="Text Placeholder 2"/>
          <p:cNvSpPr>
            <a:spLocks noGrp="1"/>
          </p:cNvSpPr>
          <p:nvPr>
            <p:ph type="body" idx="1"/>
          </p:nvPr>
        </p:nvSpPr>
        <p:spPr>
          <a:xfrm>
            <a:off x="938500" y="1659275"/>
            <a:ext cx="6080138" cy="2760900"/>
          </a:xfrm>
        </p:spPr>
        <p:txBody>
          <a:bodyPr/>
          <a:lstStyle/>
          <a:p>
            <a:r>
              <a:rPr lang="vi-VN"/>
              <a:t>Đóng gói và triển khai Website trên Tomcat Server là quá trình đóng gói các tập tin của website vào một file JAR hoặc WAR và triển khai nó trên máy chủ Tomcat Server. </a:t>
            </a:r>
            <a:endParaRPr lang="en-US" smtClean="0"/>
          </a:p>
          <a:p>
            <a:r>
              <a:rPr lang="vi-VN" smtClean="0"/>
              <a:t>Quá </a:t>
            </a:r>
            <a:r>
              <a:rPr lang="vi-VN"/>
              <a:t>trình này đảm bảo rằng website của bạn có thể được chạy trên Tomcat Server một cách thích hợp và được truy cập từ các trình duyệt web. </a:t>
            </a:r>
            <a:endParaRPr lang="en-US" smtClean="0"/>
          </a:p>
          <a:p>
            <a:r>
              <a:rPr lang="vi-VN" smtClean="0"/>
              <a:t>Để </a:t>
            </a:r>
            <a:r>
              <a:rPr lang="vi-VN"/>
              <a:t>thực hiện quá trình này, bạn cần phải cấu hình Tomcat Server và cài đặt các công cụ và thư viện cần thiết để triển khai website của mình. </a:t>
            </a:r>
            <a:endParaRPr lang="en-US" smtClean="0"/>
          </a:p>
          <a:p>
            <a:r>
              <a:rPr lang="vi-VN" smtClean="0"/>
              <a:t>Sau </a:t>
            </a:r>
            <a:r>
              <a:rPr lang="vi-VN"/>
              <a:t>khi triển khai, bạn có thể truy cập vào trang web của mình bằng cách sử dụng địa chỉ IP hoặc tên miền của máy chủ Tomcat Server.</a:t>
            </a:r>
            <a:endParaRPr lang="en-US"/>
          </a:p>
        </p:txBody>
      </p:sp>
    </p:spTree>
    <p:extLst>
      <p:ext uri="{BB962C8B-B14F-4D97-AF65-F5344CB8AC3E}">
        <p14:creationId xmlns:p14="http://schemas.microsoft.com/office/powerpoint/2010/main" val="30147429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yếu tố chính</a:t>
            </a:r>
            <a:endParaRPr lang="en-US"/>
          </a:p>
        </p:txBody>
      </p:sp>
      <p:sp>
        <p:nvSpPr>
          <p:cNvPr id="3" name="Text Placeholder 2"/>
          <p:cNvSpPr>
            <a:spLocks noGrp="1"/>
          </p:cNvSpPr>
          <p:nvPr>
            <p:ph type="body" idx="1"/>
          </p:nvPr>
        </p:nvSpPr>
        <p:spPr/>
        <p:txBody>
          <a:bodyPr/>
          <a:lstStyle/>
          <a:p>
            <a:r>
              <a:rPr lang="vi-VN" smtClean="0"/>
              <a:t>Bảo </a:t>
            </a:r>
            <a:r>
              <a:rPr lang="vi-VN"/>
              <a:t>mật: Việc đóng gói và triển khai giúp bảo vệ mã nguồn của website, tránh việc lộ thông tin quan trọng và giảm rủi ro bị tấn công. </a:t>
            </a:r>
          </a:p>
          <a:p>
            <a:r>
              <a:rPr lang="vi-VN" smtClean="0"/>
              <a:t>Quản </a:t>
            </a:r>
            <a:r>
              <a:rPr lang="vi-VN"/>
              <a:t>lý: Quá trình triển khai đơn giản và tối ưu hóa hiệu suất, giúp quản lý website dễ dàng hơn. </a:t>
            </a:r>
          </a:p>
          <a:p>
            <a:r>
              <a:rPr lang="vi-VN" smtClean="0"/>
              <a:t>Tương </a:t>
            </a:r>
            <a:r>
              <a:rPr lang="vi-VN"/>
              <a:t>thích: Tomcat Server hỗ trợ nhiều ngôn ngữ lập trình và nền tảng khác nhau, đảm bảo tương thích và ổn định cho website.</a:t>
            </a:r>
          </a:p>
          <a:p>
            <a:endParaRPr lang="en-US"/>
          </a:p>
        </p:txBody>
      </p:sp>
    </p:spTree>
    <p:extLst>
      <p:ext uri="{BB962C8B-B14F-4D97-AF65-F5344CB8AC3E}">
        <p14:creationId xmlns:p14="http://schemas.microsoft.com/office/powerpoint/2010/main" val="2653446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ƯU VÀ NHƯỢC ĐIỂM CỦA APACHE TOMCAT </a:t>
            </a:r>
            <a:endParaRPr/>
          </a:p>
        </p:txBody>
      </p:sp>
      <p:sp>
        <p:nvSpPr>
          <p:cNvPr id="1994" name="Google Shape;1994;p57"/>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p>
            <a:pPr fontAlgn="base"/>
            <a:r>
              <a:rPr lang="vi-VN"/>
              <a:t>Miễn </a:t>
            </a:r>
            <a:r>
              <a:rPr lang="vi-VN" smtClean="0"/>
              <a:t>phí</a:t>
            </a:r>
            <a:endParaRPr lang="en-US" smtClean="0"/>
          </a:p>
          <a:p>
            <a:pPr fontAlgn="base"/>
            <a:r>
              <a:rPr lang="vi-VN" smtClean="0"/>
              <a:t>Dễ </a:t>
            </a:r>
            <a:r>
              <a:rPr lang="vi-VN"/>
              <a:t>dàng cài đặt và </a:t>
            </a:r>
            <a:r>
              <a:rPr lang="vi-VN"/>
              <a:t>triển </a:t>
            </a:r>
            <a:r>
              <a:rPr lang="vi-VN" smtClean="0"/>
              <a:t>khai</a:t>
            </a:r>
            <a:endParaRPr lang="en-US" smtClean="0"/>
          </a:p>
          <a:p>
            <a:pPr fontAlgn="base"/>
            <a:r>
              <a:rPr lang="vi-VN" smtClean="0"/>
              <a:t>Linh hoạt</a:t>
            </a:r>
            <a:endParaRPr lang="en-US" smtClean="0"/>
          </a:p>
          <a:p>
            <a:pPr fontAlgn="base"/>
            <a:r>
              <a:rPr lang="vi-VN" smtClean="0"/>
              <a:t>Tiết </a:t>
            </a:r>
            <a:r>
              <a:rPr lang="vi-VN"/>
              <a:t>kiệm </a:t>
            </a:r>
            <a:r>
              <a:rPr lang="vi-VN"/>
              <a:t>tài </a:t>
            </a:r>
            <a:r>
              <a:rPr lang="vi-VN" smtClean="0"/>
              <a:t>nguyên</a:t>
            </a:r>
            <a:endParaRPr lang="en-US" smtClean="0"/>
          </a:p>
          <a:p>
            <a:pPr fontAlgn="base"/>
            <a:r>
              <a:rPr lang="vi-VN" smtClean="0"/>
              <a:t>Được </a:t>
            </a:r>
            <a:r>
              <a:rPr lang="vi-VN"/>
              <a:t>cộng đồng </a:t>
            </a:r>
            <a:r>
              <a:rPr lang="vi-VN"/>
              <a:t>hỗ </a:t>
            </a:r>
            <a:r>
              <a:rPr lang="vi-VN" smtClean="0"/>
              <a:t>trợ</a:t>
            </a:r>
            <a:endParaRPr/>
          </a:p>
        </p:txBody>
      </p:sp>
      <p:sp>
        <p:nvSpPr>
          <p:cNvPr id="1995" name="Google Shape;1995;p57"/>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p>
            <a:pPr lvl="0"/>
            <a:r>
              <a:rPr lang="vi-VN" smtClean="0"/>
              <a:t>Yêu </a:t>
            </a:r>
            <a:r>
              <a:rPr lang="vi-VN"/>
              <a:t>cầu kiến thức </a:t>
            </a:r>
            <a:r>
              <a:rPr lang="vi-VN"/>
              <a:t>kỹ </a:t>
            </a:r>
            <a:r>
              <a:rPr lang="vi-VN" smtClean="0"/>
              <a:t>thuật</a:t>
            </a:r>
            <a:endParaRPr lang="en-US" smtClean="0"/>
          </a:p>
          <a:p>
            <a:pPr lvl="0"/>
            <a:r>
              <a:rPr lang="vi-VN" smtClean="0"/>
              <a:t>Khó </a:t>
            </a:r>
            <a:r>
              <a:rPr lang="vi-VN"/>
              <a:t>khăn trong việc quản lý </a:t>
            </a:r>
            <a:r>
              <a:rPr lang="vi-VN"/>
              <a:t>ứng </a:t>
            </a:r>
            <a:r>
              <a:rPr lang="vi-VN" smtClean="0"/>
              <a:t>dụng</a:t>
            </a:r>
            <a:endParaRPr lang="en-US" smtClean="0"/>
          </a:p>
          <a:p>
            <a:pPr lvl="0"/>
            <a:r>
              <a:rPr lang="vi-VN" smtClean="0"/>
              <a:t>Khó </a:t>
            </a:r>
            <a:r>
              <a:rPr lang="vi-VN"/>
              <a:t>khăn trong việc xử lý các vấn đề </a:t>
            </a:r>
            <a:r>
              <a:rPr lang="vi-VN"/>
              <a:t>bảo </a:t>
            </a:r>
            <a:r>
              <a:rPr lang="vi-VN" smtClean="0"/>
              <a:t>mật</a:t>
            </a:r>
            <a:endParaRPr lang="vi-VN"/>
          </a:p>
        </p:txBody>
      </p:sp>
      <p:sp>
        <p:nvSpPr>
          <p:cNvPr id="1996" name="Google Shape;1996;p57"/>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ƯU ĐIỂM</a:t>
            </a:r>
            <a:endParaRPr/>
          </a:p>
        </p:txBody>
      </p:sp>
      <p:sp>
        <p:nvSpPr>
          <p:cNvPr id="1997" name="Google Shape;1997;p5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NHƯỢC ĐIỂM</a:t>
            </a:r>
            <a:endParaRPr/>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878581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93"/>
                                        </p:tgtEl>
                                        <p:attrNameLst>
                                          <p:attrName>style.visibility</p:attrName>
                                        </p:attrNameLst>
                                      </p:cBhvr>
                                      <p:to>
                                        <p:strVal val="visible"/>
                                      </p:to>
                                    </p:set>
                                    <p:animEffect transition="in" filter="wipe(down)">
                                      <p:cBhvr>
                                        <p:cTn id="7" dur="500"/>
                                        <p:tgtEl>
                                          <p:spTgt spid="199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96"/>
                                        </p:tgtEl>
                                        <p:attrNameLst>
                                          <p:attrName>style.visibility</p:attrName>
                                        </p:attrNameLst>
                                      </p:cBhvr>
                                      <p:to>
                                        <p:strVal val="visible"/>
                                      </p:to>
                                    </p:set>
                                    <p:animEffect transition="in" filter="randombar(horizontal)">
                                      <p:cBhvr>
                                        <p:cTn id="12" dur="500"/>
                                        <p:tgtEl>
                                          <p:spTgt spid="199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994">
                                            <p:txEl>
                                              <p:pRg st="0" end="0"/>
                                            </p:txEl>
                                          </p:spTgt>
                                        </p:tgtEl>
                                        <p:attrNameLst>
                                          <p:attrName>style.visibility</p:attrName>
                                        </p:attrNameLst>
                                      </p:cBhvr>
                                      <p:to>
                                        <p:strVal val="visible"/>
                                      </p:to>
                                    </p:set>
                                    <p:anim calcmode="lin" valueType="num">
                                      <p:cBhvr>
                                        <p:cTn id="17" dur="1000" fill="hold"/>
                                        <p:tgtEl>
                                          <p:spTgt spid="1994">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1994">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1994">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199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994">
                                            <p:txEl>
                                              <p:pRg st="1" end="1"/>
                                            </p:txEl>
                                          </p:spTgt>
                                        </p:tgtEl>
                                        <p:attrNameLst>
                                          <p:attrName>style.visibility</p:attrName>
                                        </p:attrNameLst>
                                      </p:cBhvr>
                                      <p:to>
                                        <p:strVal val="visible"/>
                                      </p:to>
                                    </p:set>
                                    <p:anim calcmode="lin" valueType="num">
                                      <p:cBhvr>
                                        <p:cTn id="25" dur="1000" fill="hold"/>
                                        <p:tgtEl>
                                          <p:spTgt spid="199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1994">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1994">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199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994">
                                            <p:txEl>
                                              <p:pRg st="2" end="2"/>
                                            </p:txEl>
                                          </p:spTgt>
                                        </p:tgtEl>
                                        <p:attrNameLst>
                                          <p:attrName>style.visibility</p:attrName>
                                        </p:attrNameLst>
                                      </p:cBhvr>
                                      <p:to>
                                        <p:strVal val="visible"/>
                                      </p:to>
                                    </p:set>
                                    <p:anim calcmode="lin" valueType="num">
                                      <p:cBhvr>
                                        <p:cTn id="33" dur="1000" fill="hold"/>
                                        <p:tgtEl>
                                          <p:spTgt spid="1994">
                                            <p:txEl>
                                              <p:pRg st="2" end="2"/>
                                            </p:txEl>
                                          </p:spTgt>
                                        </p:tgtEl>
                                        <p:attrNameLst>
                                          <p:attrName>ppt_w</p:attrName>
                                        </p:attrNameLst>
                                      </p:cBhvr>
                                      <p:tavLst>
                                        <p:tav tm="0">
                                          <p:val>
                                            <p:fltVal val="0"/>
                                          </p:val>
                                        </p:tav>
                                        <p:tav tm="100000">
                                          <p:val>
                                            <p:strVal val="#ppt_w"/>
                                          </p:val>
                                        </p:tav>
                                      </p:tavLst>
                                    </p:anim>
                                    <p:anim calcmode="lin" valueType="num">
                                      <p:cBhvr>
                                        <p:cTn id="34" dur="1000" fill="hold"/>
                                        <p:tgtEl>
                                          <p:spTgt spid="1994">
                                            <p:txEl>
                                              <p:pRg st="2" end="2"/>
                                            </p:txEl>
                                          </p:spTgt>
                                        </p:tgtEl>
                                        <p:attrNameLst>
                                          <p:attrName>ppt_h</p:attrName>
                                        </p:attrNameLst>
                                      </p:cBhvr>
                                      <p:tavLst>
                                        <p:tav tm="0">
                                          <p:val>
                                            <p:fltVal val="0"/>
                                          </p:val>
                                        </p:tav>
                                        <p:tav tm="100000">
                                          <p:val>
                                            <p:strVal val="#ppt_h"/>
                                          </p:val>
                                        </p:tav>
                                      </p:tavLst>
                                    </p:anim>
                                    <p:anim calcmode="lin" valueType="num">
                                      <p:cBhvr>
                                        <p:cTn id="35" dur="1000" fill="hold"/>
                                        <p:tgtEl>
                                          <p:spTgt spid="1994">
                                            <p:txEl>
                                              <p:pRg st="2" end="2"/>
                                            </p:txEl>
                                          </p:spTgt>
                                        </p:tgtEl>
                                        <p:attrNameLst>
                                          <p:attrName>style.rotation</p:attrName>
                                        </p:attrNameLst>
                                      </p:cBhvr>
                                      <p:tavLst>
                                        <p:tav tm="0">
                                          <p:val>
                                            <p:fltVal val="90"/>
                                          </p:val>
                                        </p:tav>
                                        <p:tav tm="100000">
                                          <p:val>
                                            <p:fltVal val="0"/>
                                          </p:val>
                                        </p:tav>
                                      </p:tavLst>
                                    </p:anim>
                                    <p:animEffect transition="in" filter="fade">
                                      <p:cBhvr>
                                        <p:cTn id="36" dur="1000"/>
                                        <p:tgtEl>
                                          <p:spTgt spid="199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994">
                                            <p:txEl>
                                              <p:pRg st="3" end="3"/>
                                            </p:txEl>
                                          </p:spTgt>
                                        </p:tgtEl>
                                        <p:attrNameLst>
                                          <p:attrName>style.visibility</p:attrName>
                                        </p:attrNameLst>
                                      </p:cBhvr>
                                      <p:to>
                                        <p:strVal val="visible"/>
                                      </p:to>
                                    </p:set>
                                    <p:anim calcmode="lin" valueType="num">
                                      <p:cBhvr>
                                        <p:cTn id="41" dur="1000" fill="hold"/>
                                        <p:tgtEl>
                                          <p:spTgt spid="1994">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1994">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1994">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199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994">
                                            <p:txEl>
                                              <p:pRg st="4" end="4"/>
                                            </p:txEl>
                                          </p:spTgt>
                                        </p:tgtEl>
                                        <p:attrNameLst>
                                          <p:attrName>style.visibility</p:attrName>
                                        </p:attrNameLst>
                                      </p:cBhvr>
                                      <p:to>
                                        <p:strVal val="visible"/>
                                      </p:to>
                                    </p:set>
                                    <p:anim calcmode="lin" valueType="num">
                                      <p:cBhvr>
                                        <p:cTn id="49" dur="1000" fill="hold"/>
                                        <p:tgtEl>
                                          <p:spTgt spid="1994">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1994">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1994">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199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997"/>
                                        </p:tgtEl>
                                        <p:attrNameLst>
                                          <p:attrName>style.visibility</p:attrName>
                                        </p:attrNameLst>
                                      </p:cBhvr>
                                      <p:to>
                                        <p:strVal val="visible"/>
                                      </p:to>
                                    </p:set>
                                    <p:animEffect transition="in" filter="randombar(horizontal)">
                                      <p:cBhvr>
                                        <p:cTn id="57" dur="500"/>
                                        <p:tgtEl>
                                          <p:spTgt spid="1997"/>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95">
                                            <p:txEl>
                                              <p:pRg st="0" end="0"/>
                                            </p:txEl>
                                          </p:spTgt>
                                        </p:tgtEl>
                                        <p:attrNameLst>
                                          <p:attrName>style.visibility</p:attrName>
                                        </p:attrNameLst>
                                      </p:cBhvr>
                                      <p:to>
                                        <p:strVal val="visible"/>
                                      </p:to>
                                    </p:set>
                                    <p:anim calcmode="lin" valueType="num">
                                      <p:cBhvr>
                                        <p:cTn id="62" dur="1000" fill="hold"/>
                                        <p:tgtEl>
                                          <p:spTgt spid="1995">
                                            <p:txEl>
                                              <p:pRg st="0" end="0"/>
                                            </p:txEl>
                                          </p:spTgt>
                                        </p:tgtEl>
                                        <p:attrNameLst>
                                          <p:attrName>ppt_w</p:attrName>
                                        </p:attrNameLst>
                                      </p:cBhvr>
                                      <p:tavLst>
                                        <p:tav tm="0">
                                          <p:val>
                                            <p:fltVal val="0"/>
                                          </p:val>
                                        </p:tav>
                                        <p:tav tm="100000">
                                          <p:val>
                                            <p:strVal val="#ppt_w"/>
                                          </p:val>
                                        </p:tav>
                                      </p:tavLst>
                                    </p:anim>
                                    <p:anim calcmode="lin" valueType="num">
                                      <p:cBhvr>
                                        <p:cTn id="63" dur="1000" fill="hold"/>
                                        <p:tgtEl>
                                          <p:spTgt spid="1995">
                                            <p:txEl>
                                              <p:pRg st="0" end="0"/>
                                            </p:txEl>
                                          </p:spTgt>
                                        </p:tgtEl>
                                        <p:attrNameLst>
                                          <p:attrName>ppt_h</p:attrName>
                                        </p:attrNameLst>
                                      </p:cBhvr>
                                      <p:tavLst>
                                        <p:tav tm="0">
                                          <p:val>
                                            <p:fltVal val="0"/>
                                          </p:val>
                                        </p:tav>
                                        <p:tav tm="100000">
                                          <p:val>
                                            <p:strVal val="#ppt_h"/>
                                          </p:val>
                                        </p:tav>
                                      </p:tavLst>
                                    </p:anim>
                                    <p:anim calcmode="lin" valueType="num">
                                      <p:cBhvr>
                                        <p:cTn id="64" dur="1000" fill="hold"/>
                                        <p:tgtEl>
                                          <p:spTgt spid="1995">
                                            <p:txEl>
                                              <p:pRg st="0" end="0"/>
                                            </p:txEl>
                                          </p:spTgt>
                                        </p:tgtEl>
                                        <p:attrNameLst>
                                          <p:attrName>style.rotation</p:attrName>
                                        </p:attrNameLst>
                                      </p:cBhvr>
                                      <p:tavLst>
                                        <p:tav tm="0">
                                          <p:val>
                                            <p:fltVal val="90"/>
                                          </p:val>
                                        </p:tav>
                                        <p:tav tm="100000">
                                          <p:val>
                                            <p:fltVal val="0"/>
                                          </p:val>
                                        </p:tav>
                                      </p:tavLst>
                                    </p:anim>
                                    <p:animEffect transition="in" filter="fade">
                                      <p:cBhvr>
                                        <p:cTn id="65" dur="1000"/>
                                        <p:tgtEl>
                                          <p:spTgt spid="199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1995">
                                            <p:txEl>
                                              <p:pRg st="1" end="1"/>
                                            </p:txEl>
                                          </p:spTgt>
                                        </p:tgtEl>
                                        <p:attrNameLst>
                                          <p:attrName>style.visibility</p:attrName>
                                        </p:attrNameLst>
                                      </p:cBhvr>
                                      <p:to>
                                        <p:strVal val="visible"/>
                                      </p:to>
                                    </p:set>
                                    <p:anim calcmode="lin" valueType="num">
                                      <p:cBhvr>
                                        <p:cTn id="70" dur="1000" fill="hold"/>
                                        <p:tgtEl>
                                          <p:spTgt spid="1995">
                                            <p:txEl>
                                              <p:pRg st="1" end="1"/>
                                            </p:txEl>
                                          </p:spTgt>
                                        </p:tgtEl>
                                        <p:attrNameLst>
                                          <p:attrName>ppt_w</p:attrName>
                                        </p:attrNameLst>
                                      </p:cBhvr>
                                      <p:tavLst>
                                        <p:tav tm="0">
                                          <p:val>
                                            <p:fltVal val="0"/>
                                          </p:val>
                                        </p:tav>
                                        <p:tav tm="100000">
                                          <p:val>
                                            <p:strVal val="#ppt_w"/>
                                          </p:val>
                                        </p:tav>
                                      </p:tavLst>
                                    </p:anim>
                                    <p:anim calcmode="lin" valueType="num">
                                      <p:cBhvr>
                                        <p:cTn id="71" dur="1000" fill="hold"/>
                                        <p:tgtEl>
                                          <p:spTgt spid="1995">
                                            <p:txEl>
                                              <p:pRg st="1" end="1"/>
                                            </p:txEl>
                                          </p:spTgt>
                                        </p:tgtEl>
                                        <p:attrNameLst>
                                          <p:attrName>ppt_h</p:attrName>
                                        </p:attrNameLst>
                                      </p:cBhvr>
                                      <p:tavLst>
                                        <p:tav tm="0">
                                          <p:val>
                                            <p:fltVal val="0"/>
                                          </p:val>
                                        </p:tav>
                                        <p:tav tm="100000">
                                          <p:val>
                                            <p:strVal val="#ppt_h"/>
                                          </p:val>
                                        </p:tav>
                                      </p:tavLst>
                                    </p:anim>
                                    <p:anim calcmode="lin" valueType="num">
                                      <p:cBhvr>
                                        <p:cTn id="72" dur="1000" fill="hold"/>
                                        <p:tgtEl>
                                          <p:spTgt spid="1995">
                                            <p:txEl>
                                              <p:pRg st="1" end="1"/>
                                            </p:txEl>
                                          </p:spTgt>
                                        </p:tgtEl>
                                        <p:attrNameLst>
                                          <p:attrName>style.rotation</p:attrName>
                                        </p:attrNameLst>
                                      </p:cBhvr>
                                      <p:tavLst>
                                        <p:tav tm="0">
                                          <p:val>
                                            <p:fltVal val="90"/>
                                          </p:val>
                                        </p:tav>
                                        <p:tav tm="100000">
                                          <p:val>
                                            <p:fltVal val="0"/>
                                          </p:val>
                                        </p:tav>
                                      </p:tavLst>
                                    </p:anim>
                                    <p:animEffect transition="in" filter="fade">
                                      <p:cBhvr>
                                        <p:cTn id="73" dur="1000"/>
                                        <p:tgtEl>
                                          <p:spTgt spid="1995">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995">
                                            <p:txEl>
                                              <p:pRg st="2" end="2"/>
                                            </p:txEl>
                                          </p:spTgt>
                                        </p:tgtEl>
                                        <p:attrNameLst>
                                          <p:attrName>style.visibility</p:attrName>
                                        </p:attrNameLst>
                                      </p:cBhvr>
                                      <p:to>
                                        <p:strVal val="visible"/>
                                      </p:to>
                                    </p:set>
                                    <p:anim calcmode="lin" valueType="num">
                                      <p:cBhvr>
                                        <p:cTn id="78" dur="1000" fill="hold"/>
                                        <p:tgtEl>
                                          <p:spTgt spid="1995">
                                            <p:txEl>
                                              <p:pRg st="2" end="2"/>
                                            </p:txEl>
                                          </p:spTgt>
                                        </p:tgtEl>
                                        <p:attrNameLst>
                                          <p:attrName>ppt_w</p:attrName>
                                        </p:attrNameLst>
                                      </p:cBhvr>
                                      <p:tavLst>
                                        <p:tav tm="0">
                                          <p:val>
                                            <p:fltVal val="0"/>
                                          </p:val>
                                        </p:tav>
                                        <p:tav tm="100000">
                                          <p:val>
                                            <p:strVal val="#ppt_w"/>
                                          </p:val>
                                        </p:tav>
                                      </p:tavLst>
                                    </p:anim>
                                    <p:anim calcmode="lin" valueType="num">
                                      <p:cBhvr>
                                        <p:cTn id="79" dur="1000" fill="hold"/>
                                        <p:tgtEl>
                                          <p:spTgt spid="1995">
                                            <p:txEl>
                                              <p:pRg st="2" end="2"/>
                                            </p:txEl>
                                          </p:spTgt>
                                        </p:tgtEl>
                                        <p:attrNameLst>
                                          <p:attrName>ppt_h</p:attrName>
                                        </p:attrNameLst>
                                      </p:cBhvr>
                                      <p:tavLst>
                                        <p:tav tm="0">
                                          <p:val>
                                            <p:fltVal val="0"/>
                                          </p:val>
                                        </p:tav>
                                        <p:tav tm="100000">
                                          <p:val>
                                            <p:strVal val="#ppt_h"/>
                                          </p:val>
                                        </p:tav>
                                      </p:tavLst>
                                    </p:anim>
                                    <p:anim calcmode="lin" valueType="num">
                                      <p:cBhvr>
                                        <p:cTn id="80" dur="1000" fill="hold"/>
                                        <p:tgtEl>
                                          <p:spTgt spid="1995">
                                            <p:txEl>
                                              <p:pRg st="2" end="2"/>
                                            </p:txEl>
                                          </p:spTgt>
                                        </p:tgtEl>
                                        <p:attrNameLst>
                                          <p:attrName>style.rotation</p:attrName>
                                        </p:attrNameLst>
                                      </p:cBhvr>
                                      <p:tavLst>
                                        <p:tav tm="0">
                                          <p:val>
                                            <p:fltVal val="90"/>
                                          </p:val>
                                        </p:tav>
                                        <p:tav tm="100000">
                                          <p:val>
                                            <p:fltVal val="0"/>
                                          </p:val>
                                        </p:tav>
                                      </p:tavLst>
                                    </p:anim>
                                    <p:animEffect transition="in" filter="fade">
                                      <p:cBhvr>
                                        <p:cTn id="81" dur="1000"/>
                                        <p:tgtEl>
                                          <p:spTgt spid="1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3" grpId="0"/>
      <p:bldP spid="1994" grpId="0" build="p"/>
      <p:bldP spid="1995" grpId="0" build="p"/>
      <p:bldP spid="1996" grpId="0"/>
      <p:bldP spid="1997"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2531</Words>
  <Application>Microsoft Office PowerPoint</Application>
  <PresentationFormat>On-screen Show (16:9)</PresentationFormat>
  <Paragraphs>149</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Montserrat ExtraBold</vt:lpstr>
      <vt:lpstr>Montserrat</vt:lpstr>
      <vt:lpstr>Montserrat ExtraLight</vt:lpstr>
      <vt:lpstr>Futuristic Background by Slidesgo</vt:lpstr>
      <vt:lpstr>LẬP TRÌNH JAVA NÂNG CAO – CTK44</vt:lpstr>
      <vt:lpstr>01</vt:lpstr>
      <vt:lpstr>KHÁI NIỆM</vt:lpstr>
      <vt:lpstr>Khái niệm Apache</vt:lpstr>
      <vt:lpstr>Khái niệm Tomcat</vt:lpstr>
      <vt:lpstr>Khái niệm Apache Tomcat</vt:lpstr>
      <vt:lpstr>Khái niệm về đề tài</vt:lpstr>
      <vt:lpstr>Các yếu tố chính</vt:lpstr>
      <vt:lpstr>ƯU VÀ NHƯỢC ĐIỂM CỦA APACHE TOMCAT </vt:lpstr>
      <vt:lpstr>NỘI DUNG CHÍNH</vt:lpstr>
      <vt:lpstr>NỘI DUNG CHÍNH</vt:lpstr>
      <vt:lpstr>TOMCAT SERVER</vt:lpstr>
      <vt:lpstr>CÁCH CÀI ĐẶT TOMCAT SERVER</vt:lpstr>
      <vt:lpstr>CÁCH CẤU HÌNH TOMCAT SERVER</vt:lpstr>
      <vt:lpstr>ĐÓNG GÓI WEBSITE THÀNH FILE WAR</vt:lpstr>
      <vt:lpstr>ĐÓNG GÓI WEBSITE THÀNH FILE WAR</vt:lpstr>
      <vt:lpstr>TRIỂN KHAI TRÊN TOMCAT SERVER</vt:lpstr>
      <vt:lpstr>TRIỂN KHAI BẰNG GIAO DIỆN WEB CỦA TOMCAT MANAGER</vt:lpstr>
      <vt:lpstr>TRIỂN KHAI BẰNG CÁCH ĐẶT FILE WAR VÀO THƯ MỤC WEBAPPS CỦA TOMCAT</vt:lpstr>
      <vt:lpstr>TRIỂN KHAI BẰNG CÁCH SỬ DỤNG MAVEN PLUGIN</vt:lpstr>
      <vt:lpstr>TRIỂN KHAI BẰNG CÁCH SỬ DỤNG MAVEN PLUGIN</vt:lpstr>
      <vt:lpstr>TRIỂN KHAI BẰNG CÁCH SỬ DỤNG MAVEN PLUGIN</vt:lpstr>
      <vt:lpstr>QUẢN LÝ ỨNG DỤNG TRÊN TOMCAT SERVER</vt:lpstr>
      <vt:lpstr>QUẢN LÝ ỨNG DỤNG TRÊN TOMCAT SERVER</vt:lpstr>
      <vt:lpstr>QUẢN LÝ ỨNG DỤNG TRÊN TOMCAT SERVER</vt:lpstr>
      <vt:lpstr>ƯU VÀ NHƯỢC ĐIỂM</vt:lpstr>
      <vt:lpstr>ƯU ĐIỂM</vt:lpstr>
      <vt:lpstr>NHƯỢC ĐIỂM</vt:lpstr>
      <vt:lpstr>TỔNG KẾT</vt:lpstr>
      <vt:lpstr>TỔNG KẾT</vt:lpstr>
      <vt:lpstr>DEMO</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JAVA NÂNG CAO – CTK44</dc:title>
  <dc:creator>Maxsys</dc:creator>
  <cp:lastModifiedBy>Maxsys</cp:lastModifiedBy>
  <cp:revision>18</cp:revision>
  <dcterms:modified xsi:type="dcterms:W3CDTF">2023-05-30T01:48:22Z</dcterms:modified>
</cp:coreProperties>
</file>